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89" r:id="rId1"/>
  </p:sldMasterIdLst>
  <p:notesMasterIdLst>
    <p:notesMasterId r:id="rId20"/>
  </p:notesMasterIdLst>
  <p:handoutMasterIdLst>
    <p:handoutMasterId r:id="rId21"/>
  </p:handoutMasterIdLst>
  <p:sldIdLst>
    <p:sldId id="324" r:id="rId2"/>
    <p:sldId id="426" r:id="rId3"/>
    <p:sldId id="409" r:id="rId4"/>
    <p:sldId id="410" r:id="rId5"/>
    <p:sldId id="412" r:id="rId6"/>
    <p:sldId id="413" r:id="rId7"/>
    <p:sldId id="414" r:id="rId8"/>
    <p:sldId id="415" r:id="rId9"/>
    <p:sldId id="416" r:id="rId10"/>
    <p:sldId id="417" r:id="rId11"/>
    <p:sldId id="418" r:id="rId12"/>
    <p:sldId id="419" r:id="rId13"/>
    <p:sldId id="420" r:id="rId14"/>
    <p:sldId id="421" r:id="rId15"/>
    <p:sldId id="422" r:id="rId16"/>
    <p:sldId id="408" r:id="rId17"/>
    <p:sldId id="424" r:id="rId18"/>
    <p:sldId id="411" r:id="rId19"/>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BBE0E3"/>
    <a:srgbClr val="006699"/>
    <a:srgbClr val="000099"/>
    <a:srgbClr val="F5EEDF"/>
    <a:srgbClr val="08BFF7"/>
    <a:srgbClr val="FFFFCC"/>
    <a:srgbClr val="003399"/>
    <a:srgbClr val="CCFFCC"/>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283" autoAdjust="0"/>
    <p:restoredTop sz="90887" autoAdjust="0"/>
  </p:normalViewPr>
  <p:slideViewPr>
    <p:cSldViewPr>
      <p:cViewPr varScale="1">
        <p:scale>
          <a:sx n="84" d="100"/>
          <a:sy n="84" d="100"/>
        </p:scale>
        <p:origin x="-96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98" d="100"/>
        <a:sy n="98"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nl-NL"/>
          </a:p>
        </p:txBody>
      </p:sp>
      <p:sp>
        <p:nvSpPr>
          <p:cNvPr id="3379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nl-NL"/>
          </a:p>
        </p:txBody>
      </p:sp>
      <p:sp>
        <p:nvSpPr>
          <p:cNvPr id="3379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nl-NL"/>
          </a:p>
        </p:txBody>
      </p:sp>
      <p:sp>
        <p:nvSpPr>
          <p:cNvPr id="3379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5E86D46F-30BC-46DD-A18B-A0BB8578A302}" type="slidenum">
              <a:rPr lang="nl-NL"/>
              <a:pPr>
                <a:defRPr/>
              </a:pPr>
              <a:t>‹#›</a:t>
            </a:fld>
            <a:endParaRPr lang="nl-NL"/>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661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nl-NL"/>
          </a:p>
        </p:txBody>
      </p:sp>
      <p:sp>
        <p:nvSpPr>
          <p:cNvPr id="19661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nl-NL"/>
          </a:p>
        </p:txBody>
      </p:sp>
      <p:sp>
        <p:nvSpPr>
          <p:cNvPr id="276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9661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noProof="0" smtClean="0"/>
              <a:t>Klik om de opmaakprofielen van de modeltekst te bewerken</a:t>
            </a:r>
          </a:p>
          <a:p>
            <a:pPr lvl="1"/>
            <a:r>
              <a:rPr lang="nl-NL" noProof="0" smtClean="0"/>
              <a:t>Tweede niveau</a:t>
            </a:r>
          </a:p>
          <a:p>
            <a:pPr lvl="2"/>
            <a:r>
              <a:rPr lang="nl-NL" noProof="0" smtClean="0"/>
              <a:t>Derde niveau</a:t>
            </a:r>
          </a:p>
          <a:p>
            <a:pPr lvl="3"/>
            <a:r>
              <a:rPr lang="nl-NL" noProof="0" smtClean="0"/>
              <a:t>Vierde niveau</a:t>
            </a:r>
          </a:p>
          <a:p>
            <a:pPr lvl="4"/>
            <a:r>
              <a:rPr lang="nl-NL" noProof="0" smtClean="0"/>
              <a:t>Vijfde niveau</a:t>
            </a:r>
          </a:p>
        </p:txBody>
      </p:sp>
      <p:sp>
        <p:nvSpPr>
          <p:cNvPr id="19661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nl-NL"/>
          </a:p>
        </p:txBody>
      </p:sp>
      <p:sp>
        <p:nvSpPr>
          <p:cNvPr id="19661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21510EE1-8B56-4C95-BD65-9A1A2658432F}" type="slidenum">
              <a:rPr lang="nl-NL"/>
              <a:pPr>
                <a:defRPr/>
              </a:pPr>
              <a:t>‹#›</a:t>
            </a:fld>
            <a:endParaRPr lang="nl-N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mn-ea"/>
        <a:cs typeface="+mn-cs"/>
      </a:defRPr>
    </a:lvl1pPr>
    <a:lvl2pPr marL="457200" algn="l" rtl="0" eaLnBrk="0" fontAlgn="base" hangingPunct="0">
      <a:spcBef>
        <a:spcPct val="30000"/>
      </a:spcBef>
      <a:spcAft>
        <a:spcPct val="0"/>
      </a:spcAft>
      <a:defRPr sz="1200" kern="1200">
        <a:solidFill>
          <a:schemeClr val="tx1"/>
        </a:solidFill>
        <a:latin typeface="Times" charset="0"/>
        <a:ea typeface="+mn-ea"/>
        <a:cs typeface="+mn-cs"/>
      </a:defRPr>
    </a:lvl2pPr>
    <a:lvl3pPr marL="914400" algn="l" rtl="0" eaLnBrk="0" fontAlgn="base" hangingPunct="0">
      <a:spcBef>
        <a:spcPct val="30000"/>
      </a:spcBef>
      <a:spcAft>
        <a:spcPct val="0"/>
      </a:spcAft>
      <a:defRPr sz="1200" kern="1200">
        <a:solidFill>
          <a:schemeClr val="tx1"/>
        </a:solidFill>
        <a:latin typeface="Times" charset="0"/>
        <a:ea typeface="+mn-ea"/>
        <a:cs typeface="+mn-cs"/>
      </a:defRPr>
    </a:lvl3pPr>
    <a:lvl4pPr marL="1371600" algn="l" rtl="0" eaLnBrk="0" fontAlgn="base" hangingPunct="0">
      <a:spcBef>
        <a:spcPct val="30000"/>
      </a:spcBef>
      <a:spcAft>
        <a:spcPct val="0"/>
      </a:spcAft>
      <a:defRPr sz="1200" kern="1200">
        <a:solidFill>
          <a:schemeClr val="tx1"/>
        </a:solidFill>
        <a:latin typeface="Times" charset="0"/>
        <a:ea typeface="+mn-ea"/>
        <a:cs typeface="+mn-cs"/>
      </a:defRPr>
    </a:lvl4pPr>
    <a:lvl5pPr marL="1828800" algn="l" rtl="0" eaLnBrk="0" fontAlgn="base" hangingPunct="0">
      <a:spcBef>
        <a:spcPct val="30000"/>
      </a:spcBef>
      <a:spcAft>
        <a:spcPct val="0"/>
      </a:spcAft>
      <a:defRPr sz="1200" kern="1200">
        <a:solidFill>
          <a:schemeClr val="tx1"/>
        </a:solidFill>
        <a:latin typeface="Times"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dirty="0"/>
          </a:p>
        </p:txBody>
      </p:sp>
      <p:sp>
        <p:nvSpPr>
          <p:cNvPr id="4" name="Slide Number Placeholder 3"/>
          <p:cNvSpPr>
            <a:spLocks noGrp="1"/>
          </p:cNvSpPr>
          <p:nvPr>
            <p:ph type="sldNum" sz="quarter" idx="10"/>
          </p:nvPr>
        </p:nvSpPr>
        <p:spPr/>
        <p:txBody>
          <a:bodyPr/>
          <a:lstStyle/>
          <a:p>
            <a:pPr>
              <a:defRPr/>
            </a:pPr>
            <a:fld id="{21510EE1-8B56-4C95-BD65-9A1A2658432F}" type="slidenum">
              <a:rPr lang="nl-NL" smtClean="0"/>
              <a:pPr>
                <a:defRPr/>
              </a:pPr>
              <a:t>1</a:t>
            </a:fld>
            <a:endParaRPr lang="nl-N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a:p>
        </p:txBody>
      </p:sp>
      <p:sp>
        <p:nvSpPr>
          <p:cNvPr id="4" name="Slide Number Placeholder 3"/>
          <p:cNvSpPr>
            <a:spLocks noGrp="1"/>
          </p:cNvSpPr>
          <p:nvPr>
            <p:ph type="sldNum" sz="quarter" idx="10"/>
          </p:nvPr>
        </p:nvSpPr>
        <p:spPr/>
        <p:txBody>
          <a:bodyPr/>
          <a:lstStyle/>
          <a:p>
            <a:pPr>
              <a:defRPr/>
            </a:pPr>
            <a:fld id="{21510EE1-8B56-4C95-BD65-9A1A2658432F}" type="slidenum">
              <a:rPr lang="nl-NL" smtClean="0"/>
              <a:pPr>
                <a:defRPr/>
              </a:pPr>
              <a:t>2</a:t>
            </a:fld>
            <a:endParaRPr lang="nl-N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a:p>
        </p:txBody>
      </p:sp>
      <p:sp>
        <p:nvSpPr>
          <p:cNvPr id="4" name="Slide Number Placeholder 3"/>
          <p:cNvSpPr>
            <a:spLocks noGrp="1"/>
          </p:cNvSpPr>
          <p:nvPr>
            <p:ph type="sldNum" sz="quarter" idx="10"/>
          </p:nvPr>
        </p:nvSpPr>
        <p:spPr/>
        <p:txBody>
          <a:bodyPr/>
          <a:lstStyle/>
          <a:p>
            <a:pPr>
              <a:defRPr/>
            </a:pPr>
            <a:fld id="{21510EE1-8B56-4C95-BD65-9A1A2658432F}" type="slidenum">
              <a:rPr lang="nl-NL" smtClean="0"/>
              <a:pPr>
                <a:defRPr/>
              </a:pPr>
              <a:t>3</a:t>
            </a:fld>
            <a:endParaRPr lang="nl-NL"/>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a:p>
        </p:txBody>
      </p:sp>
      <p:sp>
        <p:nvSpPr>
          <p:cNvPr id="4" name="Slide Number Placeholder 3"/>
          <p:cNvSpPr>
            <a:spLocks noGrp="1"/>
          </p:cNvSpPr>
          <p:nvPr>
            <p:ph type="sldNum" sz="quarter" idx="10"/>
          </p:nvPr>
        </p:nvSpPr>
        <p:spPr/>
        <p:txBody>
          <a:bodyPr/>
          <a:lstStyle/>
          <a:p>
            <a:pPr>
              <a:defRPr/>
            </a:pPr>
            <a:fld id="{21510EE1-8B56-4C95-BD65-9A1A2658432F}" type="slidenum">
              <a:rPr lang="nl-NL" smtClean="0"/>
              <a:pPr>
                <a:defRPr/>
              </a:pPr>
              <a:t>4</a:t>
            </a:fld>
            <a:endParaRPr lang="nl-NL"/>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a:p>
        </p:txBody>
      </p:sp>
      <p:sp>
        <p:nvSpPr>
          <p:cNvPr id="4" name="Slide Number Placeholder 3"/>
          <p:cNvSpPr>
            <a:spLocks noGrp="1"/>
          </p:cNvSpPr>
          <p:nvPr>
            <p:ph type="sldNum" sz="quarter" idx="10"/>
          </p:nvPr>
        </p:nvSpPr>
        <p:spPr/>
        <p:txBody>
          <a:bodyPr/>
          <a:lstStyle/>
          <a:p>
            <a:pPr>
              <a:defRPr/>
            </a:pPr>
            <a:fld id="{21510EE1-8B56-4C95-BD65-9A1A2658432F}" type="slidenum">
              <a:rPr lang="nl-NL" smtClean="0"/>
              <a:pPr>
                <a:defRPr/>
              </a:pPr>
              <a:t>5</a:t>
            </a:fld>
            <a:endParaRPr lang="nl-NL"/>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a:p>
        </p:txBody>
      </p:sp>
      <p:sp>
        <p:nvSpPr>
          <p:cNvPr id="4" name="Slide Number Placeholder 3"/>
          <p:cNvSpPr>
            <a:spLocks noGrp="1"/>
          </p:cNvSpPr>
          <p:nvPr>
            <p:ph type="sldNum" sz="quarter" idx="10"/>
          </p:nvPr>
        </p:nvSpPr>
        <p:spPr/>
        <p:txBody>
          <a:bodyPr/>
          <a:lstStyle/>
          <a:p>
            <a:pPr>
              <a:defRPr/>
            </a:pPr>
            <a:fld id="{21510EE1-8B56-4C95-BD65-9A1A2658432F}" type="slidenum">
              <a:rPr lang="nl-NL" smtClean="0"/>
              <a:pPr>
                <a:defRPr/>
              </a:pPr>
              <a:t>6</a:t>
            </a:fld>
            <a:endParaRPr lang="nl-NL"/>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a:p>
        </p:txBody>
      </p:sp>
      <p:sp>
        <p:nvSpPr>
          <p:cNvPr id="4" name="Slide Number Placeholder 3"/>
          <p:cNvSpPr>
            <a:spLocks noGrp="1"/>
          </p:cNvSpPr>
          <p:nvPr>
            <p:ph type="sldNum" sz="quarter" idx="10"/>
          </p:nvPr>
        </p:nvSpPr>
        <p:spPr/>
        <p:txBody>
          <a:bodyPr/>
          <a:lstStyle/>
          <a:p>
            <a:pPr>
              <a:defRPr/>
            </a:pPr>
            <a:fld id="{21510EE1-8B56-4C95-BD65-9A1A2658432F}" type="slidenum">
              <a:rPr lang="nl-NL" smtClean="0"/>
              <a:pPr>
                <a:defRPr/>
              </a:pPr>
              <a:t>7</a:t>
            </a:fld>
            <a:endParaRPr lang="nl-NL"/>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a:p>
        </p:txBody>
      </p:sp>
      <p:sp>
        <p:nvSpPr>
          <p:cNvPr id="4" name="Slide Number Placeholder 3"/>
          <p:cNvSpPr>
            <a:spLocks noGrp="1"/>
          </p:cNvSpPr>
          <p:nvPr>
            <p:ph type="sldNum" sz="quarter" idx="10"/>
          </p:nvPr>
        </p:nvSpPr>
        <p:spPr/>
        <p:txBody>
          <a:bodyPr/>
          <a:lstStyle/>
          <a:p>
            <a:pPr>
              <a:defRPr/>
            </a:pPr>
            <a:fld id="{21510EE1-8B56-4C95-BD65-9A1A2658432F}" type="slidenum">
              <a:rPr lang="nl-NL" smtClean="0"/>
              <a:pPr>
                <a:defRPr/>
              </a:pPr>
              <a:t>8</a:t>
            </a:fld>
            <a:endParaRPr lang="nl-NL"/>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a:p>
        </p:txBody>
      </p:sp>
      <p:sp>
        <p:nvSpPr>
          <p:cNvPr id="4" name="Slide Number Placeholder 3"/>
          <p:cNvSpPr>
            <a:spLocks noGrp="1"/>
          </p:cNvSpPr>
          <p:nvPr>
            <p:ph type="sldNum" sz="quarter" idx="10"/>
          </p:nvPr>
        </p:nvSpPr>
        <p:spPr/>
        <p:txBody>
          <a:bodyPr/>
          <a:lstStyle/>
          <a:p>
            <a:pPr>
              <a:defRPr/>
            </a:pPr>
            <a:fld id="{21510EE1-8B56-4C95-BD65-9A1A2658432F}" type="slidenum">
              <a:rPr lang="nl-NL" smtClean="0"/>
              <a:pPr>
                <a:defRPr/>
              </a:pPr>
              <a:t>9</a:t>
            </a:fld>
            <a:endParaRPr lang="nl-NL"/>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a:p>
        </p:txBody>
      </p:sp>
      <p:sp>
        <p:nvSpPr>
          <p:cNvPr id="4" name="Slide Number Placeholder 3"/>
          <p:cNvSpPr>
            <a:spLocks noGrp="1"/>
          </p:cNvSpPr>
          <p:nvPr>
            <p:ph type="sldNum" sz="quarter" idx="10"/>
          </p:nvPr>
        </p:nvSpPr>
        <p:spPr/>
        <p:txBody>
          <a:bodyPr/>
          <a:lstStyle/>
          <a:p>
            <a:pPr>
              <a:defRPr/>
            </a:pPr>
            <a:fld id="{21510EE1-8B56-4C95-BD65-9A1A2658432F}" type="slidenum">
              <a:rPr lang="nl-NL" smtClean="0"/>
              <a:pPr>
                <a:defRPr/>
              </a:pPr>
              <a:t>10</a:t>
            </a:fld>
            <a:endParaRPr lang="nl-NL"/>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a:p>
        </p:txBody>
      </p:sp>
      <p:sp>
        <p:nvSpPr>
          <p:cNvPr id="4" name="Slide Number Placeholder 3"/>
          <p:cNvSpPr>
            <a:spLocks noGrp="1"/>
          </p:cNvSpPr>
          <p:nvPr>
            <p:ph type="sldNum" sz="quarter" idx="10"/>
          </p:nvPr>
        </p:nvSpPr>
        <p:spPr/>
        <p:txBody>
          <a:bodyPr/>
          <a:lstStyle/>
          <a:p>
            <a:pPr>
              <a:defRPr/>
            </a:pPr>
            <a:fld id="{21510EE1-8B56-4C95-BD65-9A1A2658432F}" type="slidenum">
              <a:rPr lang="nl-NL" smtClean="0"/>
              <a:pPr>
                <a:defRPr/>
              </a:pPr>
              <a:t>11</a:t>
            </a:fld>
            <a:endParaRPr lang="nl-NL"/>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a:p>
        </p:txBody>
      </p:sp>
      <p:sp>
        <p:nvSpPr>
          <p:cNvPr id="4" name="Slide Number Placeholder 3"/>
          <p:cNvSpPr>
            <a:spLocks noGrp="1"/>
          </p:cNvSpPr>
          <p:nvPr>
            <p:ph type="sldNum" sz="quarter" idx="10"/>
          </p:nvPr>
        </p:nvSpPr>
        <p:spPr/>
        <p:txBody>
          <a:bodyPr/>
          <a:lstStyle/>
          <a:p>
            <a:pPr>
              <a:defRPr/>
            </a:pPr>
            <a:fld id="{21510EE1-8B56-4C95-BD65-9A1A2658432F}" type="slidenum">
              <a:rPr lang="nl-NL" smtClean="0"/>
              <a:pPr>
                <a:defRPr/>
              </a:pPr>
              <a:t>12</a:t>
            </a:fld>
            <a:endParaRPr lang="nl-NL"/>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a:p>
        </p:txBody>
      </p:sp>
      <p:sp>
        <p:nvSpPr>
          <p:cNvPr id="4" name="Slide Number Placeholder 3"/>
          <p:cNvSpPr>
            <a:spLocks noGrp="1"/>
          </p:cNvSpPr>
          <p:nvPr>
            <p:ph type="sldNum" sz="quarter" idx="10"/>
          </p:nvPr>
        </p:nvSpPr>
        <p:spPr/>
        <p:txBody>
          <a:bodyPr/>
          <a:lstStyle/>
          <a:p>
            <a:pPr>
              <a:defRPr/>
            </a:pPr>
            <a:fld id="{21510EE1-8B56-4C95-BD65-9A1A2658432F}" type="slidenum">
              <a:rPr lang="nl-NL" smtClean="0"/>
              <a:pPr>
                <a:defRPr/>
              </a:pPr>
              <a:t>13</a:t>
            </a:fld>
            <a:endParaRPr lang="nl-NL"/>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a:p>
        </p:txBody>
      </p:sp>
      <p:sp>
        <p:nvSpPr>
          <p:cNvPr id="4" name="Slide Number Placeholder 3"/>
          <p:cNvSpPr>
            <a:spLocks noGrp="1"/>
          </p:cNvSpPr>
          <p:nvPr>
            <p:ph type="sldNum" sz="quarter" idx="10"/>
          </p:nvPr>
        </p:nvSpPr>
        <p:spPr/>
        <p:txBody>
          <a:bodyPr/>
          <a:lstStyle/>
          <a:p>
            <a:pPr>
              <a:defRPr/>
            </a:pPr>
            <a:fld id="{21510EE1-8B56-4C95-BD65-9A1A2658432F}" type="slidenum">
              <a:rPr lang="nl-NL" smtClean="0"/>
              <a:pPr>
                <a:defRPr/>
              </a:pPr>
              <a:t>14</a:t>
            </a:fld>
            <a:endParaRPr lang="nl-NL"/>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a:p>
        </p:txBody>
      </p:sp>
      <p:sp>
        <p:nvSpPr>
          <p:cNvPr id="4" name="Slide Number Placeholder 3"/>
          <p:cNvSpPr>
            <a:spLocks noGrp="1"/>
          </p:cNvSpPr>
          <p:nvPr>
            <p:ph type="sldNum" sz="quarter" idx="10"/>
          </p:nvPr>
        </p:nvSpPr>
        <p:spPr/>
        <p:txBody>
          <a:bodyPr/>
          <a:lstStyle/>
          <a:p>
            <a:pPr>
              <a:defRPr/>
            </a:pPr>
            <a:fld id="{21510EE1-8B56-4C95-BD65-9A1A2658432F}" type="slidenum">
              <a:rPr lang="nl-NL" smtClean="0"/>
              <a:pPr>
                <a:defRPr/>
              </a:pPr>
              <a:t>15</a:t>
            </a:fld>
            <a:endParaRPr lang="nl-NL"/>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p:spPr>
        <p:txBody>
          <a:bodyPr/>
          <a:lstStyle/>
          <a:p>
            <a:endParaRPr lang="en-NZ" smtClean="0"/>
          </a:p>
        </p:txBody>
      </p:sp>
      <p:sp>
        <p:nvSpPr>
          <p:cNvPr id="34820" name="Slide Number Placeholder 3"/>
          <p:cNvSpPr>
            <a:spLocks noGrp="1"/>
          </p:cNvSpPr>
          <p:nvPr>
            <p:ph type="sldNum" sz="quarter" idx="5"/>
          </p:nvPr>
        </p:nvSpPr>
        <p:spPr>
          <a:noFill/>
        </p:spPr>
        <p:txBody>
          <a:bodyPr/>
          <a:lstStyle/>
          <a:p>
            <a:fld id="{9155A624-A72F-4366-B4A4-30D15617EAC4}" type="slidenum">
              <a:rPr lang="nl-NL" smtClean="0"/>
              <a:pPr/>
              <a:t>16</a:t>
            </a:fld>
            <a:endParaRPr lang="nl-NL"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a:p>
        </p:txBody>
      </p:sp>
      <p:sp>
        <p:nvSpPr>
          <p:cNvPr id="4" name="Slide Number Placeholder 3"/>
          <p:cNvSpPr>
            <a:spLocks noGrp="1"/>
          </p:cNvSpPr>
          <p:nvPr>
            <p:ph type="sldNum" sz="quarter" idx="10"/>
          </p:nvPr>
        </p:nvSpPr>
        <p:spPr/>
        <p:txBody>
          <a:bodyPr/>
          <a:lstStyle/>
          <a:p>
            <a:pPr>
              <a:defRPr/>
            </a:pPr>
            <a:fld id="{21510EE1-8B56-4C95-BD65-9A1A2658432F}" type="slidenum">
              <a:rPr lang="nl-NL" smtClean="0"/>
              <a:pPr>
                <a:defRPr/>
              </a:pPr>
              <a:t>17</a:t>
            </a:fld>
            <a:endParaRPr lang="nl-NL"/>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a:p>
        </p:txBody>
      </p:sp>
      <p:sp>
        <p:nvSpPr>
          <p:cNvPr id="4" name="Slide Number Placeholder 3"/>
          <p:cNvSpPr>
            <a:spLocks noGrp="1"/>
          </p:cNvSpPr>
          <p:nvPr>
            <p:ph type="sldNum" sz="quarter" idx="10"/>
          </p:nvPr>
        </p:nvSpPr>
        <p:spPr/>
        <p:txBody>
          <a:bodyPr/>
          <a:lstStyle/>
          <a:p>
            <a:pPr>
              <a:defRPr/>
            </a:pPr>
            <a:fld id="{21510EE1-8B56-4C95-BD65-9A1A2658432F}" type="slidenum">
              <a:rPr lang="nl-NL" smtClean="0"/>
              <a:pPr>
                <a:defRPr/>
              </a:pPr>
              <a:t>18</a:t>
            </a:fld>
            <a:endParaRPr lang="nl-N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NZ"/>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NZ"/>
          </a:p>
        </p:txBody>
      </p:sp>
      <p:sp>
        <p:nvSpPr>
          <p:cNvPr id="4" name="Date Placeholder 3"/>
          <p:cNvSpPr>
            <a:spLocks noGrp="1"/>
          </p:cNvSpPr>
          <p:nvPr>
            <p:ph type="dt" sz="half" idx="10"/>
          </p:nvPr>
        </p:nvSpPr>
        <p:spPr/>
        <p:txBody>
          <a:bodyPr/>
          <a:lstStyle>
            <a:lvl1pPr>
              <a:defRPr smtClean="0"/>
            </a:lvl1pPr>
          </a:lstStyle>
          <a:p>
            <a:pPr>
              <a:defRPr/>
            </a:pPr>
            <a:r>
              <a:rPr lang="en-US" dirty="0"/>
              <a:t>www.benkeet.com </a:t>
            </a:r>
          </a:p>
        </p:txBody>
      </p:sp>
      <p:sp>
        <p:nvSpPr>
          <p:cNvPr id="5" name="Footer Placeholder 4"/>
          <p:cNvSpPr>
            <a:spLocks noGrp="1"/>
          </p:cNvSpPr>
          <p:nvPr>
            <p:ph type="ftr" sz="quarter" idx="11"/>
          </p:nvPr>
        </p:nvSpPr>
        <p:spPr/>
        <p:txBody>
          <a:bodyPr/>
          <a:lstStyle>
            <a:lvl1pPr>
              <a:defRPr smtClean="0"/>
            </a:lvl1pPr>
          </a:lstStyle>
          <a:p>
            <a:pPr>
              <a:defRPr/>
            </a:pPr>
            <a:endParaRPr lang="en-US" dirty="0"/>
          </a:p>
        </p:txBody>
      </p:sp>
      <p:sp>
        <p:nvSpPr>
          <p:cNvPr id="6" name="Slide Number Placeholder 5"/>
          <p:cNvSpPr>
            <a:spLocks noGrp="1"/>
          </p:cNvSpPr>
          <p:nvPr>
            <p:ph type="sldNum" sz="quarter" idx="12"/>
          </p:nvPr>
        </p:nvSpPr>
        <p:spPr/>
        <p:txBody>
          <a:bodyPr/>
          <a:lstStyle>
            <a:lvl1pPr>
              <a:defRPr b="0" dirty="0" smtClean="0">
                <a:solidFill>
                  <a:schemeClr val="tx1"/>
                </a:solidFill>
                <a:latin typeface="+mn-lt"/>
              </a:defRPr>
            </a:lvl1pPr>
          </a:lstStyle>
          <a:p>
            <a:pPr>
              <a:defRPr/>
            </a:pPr>
            <a:r>
              <a:rPr lang="en-US" dirty="0"/>
              <a:t>©2008 Ben Keet  </a:t>
            </a:r>
            <a:fld id="{6F75C337-18D0-4502-9B76-75F6729748FA}" type="slidenum">
              <a:rPr lang="nl-NL"/>
              <a:pPr>
                <a:defRPr/>
              </a:pPr>
              <a:t>‹#›</a:t>
            </a:fld>
            <a:r>
              <a:rPr lang="nl-NL"/>
              <a:t> </a:t>
            </a:r>
          </a:p>
          <a:p>
            <a:pPr>
              <a:defRPr/>
            </a:pP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atin typeface="Calibri" pitchFamily="34" charset="0"/>
                <a:cs typeface="Calibri" pitchFamily="34" charset="0"/>
              </a:defRPr>
            </a:lvl1pPr>
          </a:lstStyle>
          <a:p>
            <a:r>
              <a:rPr lang="en-US" dirty="0" smtClean="0"/>
              <a:t>Click to edit Master title style</a:t>
            </a:r>
            <a:endParaRPr lang="en-NZ" dirty="0"/>
          </a:p>
        </p:txBody>
      </p:sp>
      <p:sp>
        <p:nvSpPr>
          <p:cNvPr id="3" name="Content Placeholder 2"/>
          <p:cNvSpPr>
            <a:spLocks noGrp="1"/>
          </p:cNvSpPr>
          <p:nvPr>
            <p:ph idx="1"/>
          </p:nvPr>
        </p:nvSpPr>
        <p:spPr/>
        <p:txBody>
          <a:bodyPr/>
          <a:lstStyle>
            <a:lvl1pPr>
              <a:defRPr sz="2000">
                <a:latin typeface="Calibri" pitchFamily="34" charset="0"/>
                <a:cs typeface="Calibri" pitchFamily="34" charset="0"/>
              </a:defRPr>
            </a:lvl1pPr>
            <a:lvl2pPr>
              <a:defRPr sz="1800">
                <a:latin typeface="Calibri" pitchFamily="34" charset="0"/>
                <a:cs typeface="Calibri" pitchFamily="34" charset="0"/>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NZ" dirty="0"/>
          </a:p>
        </p:txBody>
      </p:sp>
      <p:sp>
        <p:nvSpPr>
          <p:cNvPr id="4" name="Date Placeholder 3"/>
          <p:cNvSpPr>
            <a:spLocks noGrp="1"/>
          </p:cNvSpPr>
          <p:nvPr>
            <p:ph type="dt" sz="half" idx="10"/>
          </p:nvPr>
        </p:nvSpPr>
        <p:spPr/>
        <p:txBody>
          <a:bodyPr/>
          <a:lstStyle>
            <a:lvl1pPr>
              <a:defRPr smtClean="0"/>
            </a:lvl1pPr>
          </a:lstStyle>
          <a:p>
            <a:pPr>
              <a:defRPr/>
            </a:pPr>
            <a:r>
              <a:rPr lang="en-US" dirty="0"/>
              <a:t>www.benkeet.com </a:t>
            </a:r>
          </a:p>
        </p:txBody>
      </p:sp>
      <p:sp>
        <p:nvSpPr>
          <p:cNvPr id="5" name="Footer Placeholder 4"/>
          <p:cNvSpPr>
            <a:spLocks noGrp="1"/>
          </p:cNvSpPr>
          <p:nvPr>
            <p:ph type="ftr" sz="quarter" idx="11"/>
          </p:nvPr>
        </p:nvSpPr>
        <p:spPr/>
        <p:txBody>
          <a:bodyPr/>
          <a:lstStyle>
            <a:lvl1pPr>
              <a:defRPr smtClean="0"/>
            </a:lvl1pPr>
          </a:lstStyle>
          <a:p>
            <a:pPr>
              <a:defRPr/>
            </a:pPr>
            <a:endParaRPr lang="en-US" dirty="0"/>
          </a:p>
        </p:txBody>
      </p:sp>
      <p:sp>
        <p:nvSpPr>
          <p:cNvPr id="6" name="Slide Number Placeholder 5"/>
          <p:cNvSpPr>
            <a:spLocks noGrp="1"/>
          </p:cNvSpPr>
          <p:nvPr>
            <p:ph type="sldNum" sz="quarter" idx="12"/>
          </p:nvPr>
        </p:nvSpPr>
        <p:spPr/>
        <p:txBody>
          <a:bodyPr/>
          <a:lstStyle>
            <a:lvl1pPr>
              <a:defRPr b="0" dirty="0" smtClean="0">
                <a:solidFill>
                  <a:schemeClr val="tx1"/>
                </a:solidFill>
                <a:latin typeface="+mn-lt"/>
              </a:defRPr>
            </a:lvl1pPr>
          </a:lstStyle>
          <a:p>
            <a:pPr>
              <a:defRPr/>
            </a:pPr>
            <a:r>
              <a:rPr lang="en-US" dirty="0" smtClean="0"/>
              <a:t>©2011 Ben Keet  </a:t>
            </a:r>
            <a:fld id="{8A15F6D3-D421-47CF-811A-68A879594C98}" type="slidenum">
              <a:rPr lang="nl-NL" smtClean="0"/>
              <a:pPr>
                <a:defRPr/>
              </a:pPr>
              <a:t>‹#›</a:t>
            </a:fld>
            <a:r>
              <a:rPr lang="nl-NL" dirty="0" smtClean="0"/>
              <a:t> </a:t>
            </a:r>
          </a:p>
          <a:p>
            <a:pPr>
              <a:defRPr/>
            </a:pP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NZ"/>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smtClean="0"/>
            </a:lvl1pPr>
          </a:lstStyle>
          <a:p>
            <a:pPr>
              <a:defRPr/>
            </a:pPr>
            <a:r>
              <a:rPr lang="en-US" dirty="0"/>
              <a:t>www.benkeet.com </a:t>
            </a:r>
          </a:p>
        </p:txBody>
      </p:sp>
      <p:sp>
        <p:nvSpPr>
          <p:cNvPr id="5" name="Footer Placeholder 4"/>
          <p:cNvSpPr>
            <a:spLocks noGrp="1"/>
          </p:cNvSpPr>
          <p:nvPr>
            <p:ph type="ftr" sz="quarter" idx="11"/>
          </p:nvPr>
        </p:nvSpPr>
        <p:spPr/>
        <p:txBody>
          <a:bodyPr/>
          <a:lstStyle>
            <a:lvl1pPr>
              <a:defRPr smtClean="0"/>
            </a:lvl1pPr>
          </a:lstStyle>
          <a:p>
            <a:pPr>
              <a:defRPr/>
            </a:pPr>
            <a:endParaRPr lang="en-US" dirty="0"/>
          </a:p>
        </p:txBody>
      </p:sp>
      <p:sp>
        <p:nvSpPr>
          <p:cNvPr id="6" name="Slide Number Placeholder 5"/>
          <p:cNvSpPr>
            <a:spLocks noGrp="1"/>
          </p:cNvSpPr>
          <p:nvPr>
            <p:ph type="sldNum" sz="quarter" idx="12"/>
          </p:nvPr>
        </p:nvSpPr>
        <p:spPr/>
        <p:txBody>
          <a:bodyPr/>
          <a:lstStyle>
            <a:lvl1pPr>
              <a:defRPr b="0" dirty="0" smtClean="0">
                <a:solidFill>
                  <a:schemeClr val="tx1"/>
                </a:solidFill>
                <a:latin typeface="+mn-lt"/>
              </a:defRPr>
            </a:lvl1pPr>
          </a:lstStyle>
          <a:p>
            <a:pPr>
              <a:defRPr/>
            </a:pPr>
            <a:r>
              <a:rPr lang="en-US" dirty="0"/>
              <a:t>©2008 Ben Keet  </a:t>
            </a:r>
            <a:fld id="{C7565048-B110-47BF-AF5F-B48306605DCA}" type="slidenum">
              <a:rPr lang="nl-NL"/>
              <a:pPr>
                <a:defRPr/>
              </a:pPr>
              <a:t>‹#›</a:t>
            </a:fld>
            <a:r>
              <a:rPr lang="nl-NL"/>
              <a:t> </a:t>
            </a:r>
          </a:p>
          <a:p>
            <a:pPr>
              <a:defRPr/>
            </a:pP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5" name="Date Placeholder 4"/>
          <p:cNvSpPr>
            <a:spLocks noGrp="1"/>
          </p:cNvSpPr>
          <p:nvPr>
            <p:ph type="dt" sz="half" idx="10"/>
          </p:nvPr>
        </p:nvSpPr>
        <p:spPr/>
        <p:txBody>
          <a:bodyPr/>
          <a:lstStyle>
            <a:lvl1pPr>
              <a:defRPr smtClean="0"/>
            </a:lvl1pPr>
          </a:lstStyle>
          <a:p>
            <a:pPr>
              <a:defRPr/>
            </a:pPr>
            <a:r>
              <a:rPr lang="en-US" dirty="0"/>
              <a:t>www.benkeet.com </a:t>
            </a:r>
          </a:p>
        </p:txBody>
      </p:sp>
      <p:sp>
        <p:nvSpPr>
          <p:cNvPr id="6" name="Footer Placeholder 5"/>
          <p:cNvSpPr>
            <a:spLocks noGrp="1"/>
          </p:cNvSpPr>
          <p:nvPr>
            <p:ph type="ftr" sz="quarter" idx="11"/>
          </p:nvPr>
        </p:nvSpPr>
        <p:spPr/>
        <p:txBody>
          <a:bodyPr/>
          <a:lstStyle>
            <a:lvl1pPr>
              <a:defRPr smtClean="0"/>
            </a:lvl1pPr>
          </a:lstStyle>
          <a:p>
            <a:pPr>
              <a:defRPr/>
            </a:pPr>
            <a:endParaRPr lang="en-US" dirty="0"/>
          </a:p>
        </p:txBody>
      </p:sp>
      <p:sp>
        <p:nvSpPr>
          <p:cNvPr id="7" name="Slide Number Placeholder 6"/>
          <p:cNvSpPr>
            <a:spLocks noGrp="1"/>
          </p:cNvSpPr>
          <p:nvPr>
            <p:ph type="sldNum" sz="quarter" idx="12"/>
          </p:nvPr>
        </p:nvSpPr>
        <p:spPr/>
        <p:txBody>
          <a:bodyPr/>
          <a:lstStyle>
            <a:lvl1pPr>
              <a:defRPr b="0" dirty="0" smtClean="0">
                <a:solidFill>
                  <a:schemeClr val="tx1"/>
                </a:solidFill>
                <a:latin typeface="+mn-lt"/>
              </a:defRPr>
            </a:lvl1pPr>
          </a:lstStyle>
          <a:p>
            <a:pPr>
              <a:defRPr/>
            </a:pPr>
            <a:r>
              <a:rPr lang="en-US" dirty="0"/>
              <a:t>©2008 Ben Keet  </a:t>
            </a:r>
            <a:fld id="{6B5CA942-BB73-4D1A-A23C-ECF01024EB06}" type="slidenum">
              <a:rPr lang="nl-NL"/>
              <a:pPr>
                <a:defRPr/>
              </a:pPr>
              <a:t>‹#›</a:t>
            </a:fld>
            <a:r>
              <a:rPr lang="nl-NL"/>
              <a:t> </a:t>
            </a:r>
          </a:p>
          <a:p>
            <a:pPr>
              <a:defRPr/>
            </a:pP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NZ"/>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7" name="Date Placeholder 6"/>
          <p:cNvSpPr>
            <a:spLocks noGrp="1"/>
          </p:cNvSpPr>
          <p:nvPr>
            <p:ph type="dt" sz="half" idx="10"/>
          </p:nvPr>
        </p:nvSpPr>
        <p:spPr/>
        <p:txBody>
          <a:bodyPr/>
          <a:lstStyle>
            <a:lvl1pPr>
              <a:defRPr smtClean="0"/>
            </a:lvl1pPr>
          </a:lstStyle>
          <a:p>
            <a:pPr>
              <a:defRPr/>
            </a:pPr>
            <a:r>
              <a:rPr lang="en-US" dirty="0"/>
              <a:t>www.benkeet.com </a:t>
            </a:r>
          </a:p>
        </p:txBody>
      </p:sp>
      <p:sp>
        <p:nvSpPr>
          <p:cNvPr id="8" name="Footer Placeholder 7"/>
          <p:cNvSpPr>
            <a:spLocks noGrp="1"/>
          </p:cNvSpPr>
          <p:nvPr>
            <p:ph type="ftr" sz="quarter" idx="11"/>
          </p:nvPr>
        </p:nvSpPr>
        <p:spPr/>
        <p:txBody>
          <a:bodyPr/>
          <a:lstStyle>
            <a:lvl1pPr>
              <a:defRPr smtClean="0"/>
            </a:lvl1pPr>
          </a:lstStyle>
          <a:p>
            <a:pPr>
              <a:defRPr/>
            </a:pPr>
            <a:endParaRPr lang="en-US" dirty="0"/>
          </a:p>
        </p:txBody>
      </p:sp>
      <p:sp>
        <p:nvSpPr>
          <p:cNvPr id="9" name="Slide Number Placeholder 8"/>
          <p:cNvSpPr>
            <a:spLocks noGrp="1"/>
          </p:cNvSpPr>
          <p:nvPr>
            <p:ph type="sldNum" sz="quarter" idx="12"/>
          </p:nvPr>
        </p:nvSpPr>
        <p:spPr/>
        <p:txBody>
          <a:bodyPr/>
          <a:lstStyle>
            <a:lvl1pPr>
              <a:defRPr b="0" dirty="0" smtClean="0">
                <a:solidFill>
                  <a:schemeClr val="tx1"/>
                </a:solidFill>
                <a:latin typeface="+mn-lt"/>
              </a:defRPr>
            </a:lvl1pPr>
          </a:lstStyle>
          <a:p>
            <a:pPr>
              <a:defRPr/>
            </a:pPr>
            <a:r>
              <a:rPr lang="en-US" dirty="0"/>
              <a:t>©2008 Ben Keet  </a:t>
            </a:r>
            <a:fld id="{640DCD2F-2BAB-4AE8-BC0E-32A573020BA0}" type="slidenum">
              <a:rPr lang="nl-NL"/>
              <a:pPr>
                <a:defRPr/>
              </a:pPr>
              <a:t>‹#›</a:t>
            </a:fld>
            <a:r>
              <a:rPr lang="nl-NL"/>
              <a:t> </a:t>
            </a:r>
          </a:p>
          <a:p>
            <a:pPr>
              <a:defRPr/>
            </a:pP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Date Placeholder 2"/>
          <p:cNvSpPr>
            <a:spLocks noGrp="1"/>
          </p:cNvSpPr>
          <p:nvPr>
            <p:ph type="dt" sz="half" idx="10"/>
          </p:nvPr>
        </p:nvSpPr>
        <p:spPr/>
        <p:txBody>
          <a:bodyPr/>
          <a:lstStyle>
            <a:lvl1pPr>
              <a:defRPr smtClean="0"/>
            </a:lvl1pPr>
          </a:lstStyle>
          <a:p>
            <a:pPr>
              <a:defRPr/>
            </a:pPr>
            <a:r>
              <a:rPr lang="en-US" dirty="0"/>
              <a:t>www.benkeet.com </a:t>
            </a:r>
          </a:p>
        </p:txBody>
      </p:sp>
      <p:sp>
        <p:nvSpPr>
          <p:cNvPr id="4" name="Footer Placeholder 3"/>
          <p:cNvSpPr>
            <a:spLocks noGrp="1"/>
          </p:cNvSpPr>
          <p:nvPr>
            <p:ph type="ftr" sz="quarter" idx="11"/>
          </p:nvPr>
        </p:nvSpPr>
        <p:spPr/>
        <p:txBody>
          <a:bodyPr/>
          <a:lstStyle>
            <a:lvl1pPr>
              <a:defRPr smtClean="0"/>
            </a:lvl1pPr>
          </a:lstStyle>
          <a:p>
            <a:pPr>
              <a:defRPr/>
            </a:pPr>
            <a:endParaRPr lang="en-US" dirty="0"/>
          </a:p>
        </p:txBody>
      </p:sp>
      <p:sp>
        <p:nvSpPr>
          <p:cNvPr id="5" name="Slide Number Placeholder 4"/>
          <p:cNvSpPr>
            <a:spLocks noGrp="1"/>
          </p:cNvSpPr>
          <p:nvPr>
            <p:ph type="sldNum" sz="quarter" idx="12"/>
          </p:nvPr>
        </p:nvSpPr>
        <p:spPr/>
        <p:txBody>
          <a:bodyPr/>
          <a:lstStyle>
            <a:lvl1pPr>
              <a:defRPr b="0" dirty="0" smtClean="0">
                <a:solidFill>
                  <a:schemeClr val="tx1"/>
                </a:solidFill>
                <a:latin typeface="+mn-lt"/>
              </a:defRPr>
            </a:lvl1pPr>
          </a:lstStyle>
          <a:p>
            <a:pPr>
              <a:defRPr/>
            </a:pPr>
            <a:r>
              <a:rPr lang="en-US" dirty="0"/>
              <a:t>©2008 Ben Keet  </a:t>
            </a:r>
            <a:fld id="{10309BCD-4558-468C-A13F-6DD36674C312}" type="slidenum">
              <a:rPr lang="nl-NL"/>
              <a:pPr>
                <a:defRPr/>
              </a:pPr>
              <a:t>‹#›</a:t>
            </a:fld>
            <a:r>
              <a:rPr lang="nl-NL"/>
              <a:t> </a:t>
            </a:r>
          </a:p>
          <a:p>
            <a:pPr>
              <a:defRPr/>
            </a:pP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smtClean="0"/>
            </a:lvl1pPr>
          </a:lstStyle>
          <a:p>
            <a:pPr>
              <a:defRPr/>
            </a:pPr>
            <a:r>
              <a:rPr lang="en-US" dirty="0"/>
              <a:t>www.benkeet.com </a:t>
            </a:r>
          </a:p>
        </p:txBody>
      </p:sp>
      <p:sp>
        <p:nvSpPr>
          <p:cNvPr id="3" name="Footer Placeholder 2"/>
          <p:cNvSpPr>
            <a:spLocks noGrp="1"/>
          </p:cNvSpPr>
          <p:nvPr>
            <p:ph type="ftr" sz="quarter" idx="11"/>
          </p:nvPr>
        </p:nvSpPr>
        <p:spPr/>
        <p:txBody>
          <a:bodyPr/>
          <a:lstStyle>
            <a:lvl1pPr>
              <a:defRPr smtClean="0"/>
            </a:lvl1pPr>
          </a:lstStyle>
          <a:p>
            <a:pPr>
              <a:defRPr/>
            </a:pPr>
            <a:endParaRPr lang="en-US" dirty="0"/>
          </a:p>
        </p:txBody>
      </p:sp>
      <p:sp>
        <p:nvSpPr>
          <p:cNvPr id="4" name="Slide Number Placeholder 3"/>
          <p:cNvSpPr>
            <a:spLocks noGrp="1"/>
          </p:cNvSpPr>
          <p:nvPr>
            <p:ph type="sldNum" sz="quarter" idx="12"/>
          </p:nvPr>
        </p:nvSpPr>
        <p:spPr/>
        <p:txBody>
          <a:bodyPr/>
          <a:lstStyle>
            <a:lvl1pPr>
              <a:defRPr b="0" dirty="0" smtClean="0">
                <a:solidFill>
                  <a:schemeClr val="tx1"/>
                </a:solidFill>
                <a:latin typeface="+mn-lt"/>
              </a:defRPr>
            </a:lvl1pPr>
          </a:lstStyle>
          <a:p>
            <a:pPr>
              <a:defRPr/>
            </a:pPr>
            <a:r>
              <a:rPr lang="en-US" dirty="0"/>
              <a:t>©2008 Ben Keet  </a:t>
            </a:r>
            <a:fld id="{BB1B3574-036A-4AD6-9819-DC324BDC9088}" type="slidenum">
              <a:rPr lang="nl-NL"/>
              <a:pPr>
                <a:defRPr/>
              </a:pPr>
              <a:t>‹#›</a:t>
            </a:fld>
            <a:r>
              <a:rPr lang="nl-NL"/>
              <a:t> </a:t>
            </a:r>
          </a:p>
          <a:p>
            <a:pPr>
              <a:defRPr/>
            </a:pP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NZ"/>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smtClean="0"/>
            </a:lvl1pPr>
          </a:lstStyle>
          <a:p>
            <a:pPr>
              <a:defRPr/>
            </a:pPr>
            <a:r>
              <a:rPr lang="en-US" dirty="0"/>
              <a:t>www.benkeet.com </a:t>
            </a:r>
          </a:p>
        </p:txBody>
      </p:sp>
      <p:sp>
        <p:nvSpPr>
          <p:cNvPr id="6" name="Footer Placeholder 5"/>
          <p:cNvSpPr>
            <a:spLocks noGrp="1"/>
          </p:cNvSpPr>
          <p:nvPr>
            <p:ph type="ftr" sz="quarter" idx="11"/>
          </p:nvPr>
        </p:nvSpPr>
        <p:spPr/>
        <p:txBody>
          <a:bodyPr/>
          <a:lstStyle>
            <a:lvl1pPr>
              <a:defRPr smtClean="0"/>
            </a:lvl1pPr>
          </a:lstStyle>
          <a:p>
            <a:pPr>
              <a:defRPr/>
            </a:pPr>
            <a:endParaRPr lang="en-US" dirty="0"/>
          </a:p>
        </p:txBody>
      </p:sp>
      <p:sp>
        <p:nvSpPr>
          <p:cNvPr id="7" name="Slide Number Placeholder 6"/>
          <p:cNvSpPr>
            <a:spLocks noGrp="1"/>
          </p:cNvSpPr>
          <p:nvPr>
            <p:ph type="sldNum" sz="quarter" idx="12"/>
          </p:nvPr>
        </p:nvSpPr>
        <p:spPr/>
        <p:txBody>
          <a:bodyPr/>
          <a:lstStyle>
            <a:lvl1pPr>
              <a:defRPr b="0" dirty="0" smtClean="0">
                <a:solidFill>
                  <a:schemeClr val="tx1"/>
                </a:solidFill>
                <a:latin typeface="+mn-lt"/>
              </a:defRPr>
            </a:lvl1pPr>
          </a:lstStyle>
          <a:p>
            <a:pPr>
              <a:defRPr/>
            </a:pPr>
            <a:r>
              <a:rPr lang="en-US" dirty="0"/>
              <a:t>©2008 Ben Keet  </a:t>
            </a:r>
            <a:fld id="{B605C2BC-B573-4456-8E48-AF5F17B7485E}" type="slidenum">
              <a:rPr lang="nl-NL"/>
              <a:pPr>
                <a:defRPr/>
              </a:pPr>
              <a:t>‹#›</a:t>
            </a:fld>
            <a:r>
              <a:rPr lang="nl-NL"/>
              <a:t> </a:t>
            </a:r>
          </a:p>
          <a:p>
            <a:pPr>
              <a:defRPr/>
            </a:pP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NZ"/>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NZ"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smtClean="0"/>
            </a:lvl1pPr>
          </a:lstStyle>
          <a:p>
            <a:pPr>
              <a:defRPr/>
            </a:pPr>
            <a:r>
              <a:rPr lang="en-US" dirty="0"/>
              <a:t>www.benkeet.com </a:t>
            </a:r>
          </a:p>
        </p:txBody>
      </p:sp>
      <p:sp>
        <p:nvSpPr>
          <p:cNvPr id="6" name="Footer Placeholder 5"/>
          <p:cNvSpPr>
            <a:spLocks noGrp="1"/>
          </p:cNvSpPr>
          <p:nvPr>
            <p:ph type="ftr" sz="quarter" idx="11"/>
          </p:nvPr>
        </p:nvSpPr>
        <p:spPr/>
        <p:txBody>
          <a:bodyPr/>
          <a:lstStyle>
            <a:lvl1pPr>
              <a:defRPr smtClean="0"/>
            </a:lvl1pPr>
          </a:lstStyle>
          <a:p>
            <a:pPr>
              <a:defRPr/>
            </a:pPr>
            <a:endParaRPr lang="en-US" dirty="0"/>
          </a:p>
        </p:txBody>
      </p:sp>
      <p:sp>
        <p:nvSpPr>
          <p:cNvPr id="7" name="Slide Number Placeholder 6"/>
          <p:cNvSpPr>
            <a:spLocks noGrp="1"/>
          </p:cNvSpPr>
          <p:nvPr>
            <p:ph type="sldNum" sz="quarter" idx="12"/>
          </p:nvPr>
        </p:nvSpPr>
        <p:spPr/>
        <p:txBody>
          <a:bodyPr/>
          <a:lstStyle>
            <a:lvl1pPr>
              <a:defRPr b="0" dirty="0" smtClean="0">
                <a:solidFill>
                  <a:schemeClr val="tx1"/>
                </a:solidFill>
                <a:latin typeface="+mn-lt"/>
              </a:defRPr>
            </a:lvl1pPr>
          </a:lstStyle>
          <a:p>
            <a:pPr>
              <a:defRPr/>
            </a:pPr>
            <a:r>
              <a:rPr lang="en-US" dirty="0"/>
              <a:t>©2008 Ben Keet  </a:t>
            </a:r>
            <a:fld id="{9751CDD2-D617-42C0-9F10-DE106EFECD46}" type="slidenum">
              <a:rPr lang="nl-NL"/>
              <a:pPr>
                <a:defRPr/>
              </a:pPr>
              <a:t>‹#›</a:t>
            </a:fld>
            <a:r>
              <a:rPr lang="nl-NL"/>
              <a:t> </a:t>
            </a:r>
          </a:p>
          <a:p>
            <a:pPr>
              <a:defRPr/>
            </a:pP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lvl1pPr>
              <a:defRPr smtClean="0"/>
            </a:lvl1pPr>
          </a:lstStyle>
          <a:p>
            <a:pPr>
              <a:defRPr/>
            </a:pPr>
            <a:r>
              <a:rPr lang="en-US" dirty="0"/>
              <a:t>www.benkeet.com </a:t>
            </a:r>
          </a:p>
        </p:txBody>
      </p:sp>
      <p:sp>
        <p:nvSpPr>
          <p:cNvPr id="5" name="Footer Placeholder 4"/>
          <p:cNvSpPr>
            <a:spLocks noGrp="1"/>
          </p:cNvSpPr>
          <p:nvPr>
            <p:ph type="ftr" sz="quarter" idx="11"/>
          </p:nvPr>
        </p:nvSpPr>
        <p:spPr/>
        <p:txBody>
          <a:bodyPr/>
          <a:lstStyle>
            <a:lvl1pPr>
              <a:defRPr smtClean="0"/>
            </a:lvl1pPr>
          </a:lstStyle>
          <a:p>
            <a:pPr>
              <a:defRPr/>
            </a:pPr>
            <a:endParaRPr lang="en-US" dirty="0"/>
          </a:p>
        </p:txBody>
      </p:sp>
      <p:sp>
        <p:nvSpPr>
          <p:cNvPr id="6" name="Slide Number Placeholder 5"/>
          <p:cNvSpPr>
            <a:spLocks noGrp="1"/>
          </p:cNvSpPr>
          <p:nvPr>
            <p:ph type="sldNum" sz="quarter" idx="12"/>
          </p:nvPr>
        </p:nvSpPr>
        <p:spPr/>
        <p:txBody>
          <a:bodyPr/>
          <a:lstStyle>
            <a:lvl1pPr>
              <a:defRPr b="0" smtClean="0">
                <a:solidFill>
                  <a:schemeClr val="tx1"/>
                </a:solidFill>
                <a:latin typeface="+mn-lt"/>
              </a:defRPr>
            </a:lvl1pPr>
          </a:lstStyle>
          <a:p>
            <a:pPr>
              <a:defRPr/>
            </a:pPr>
            <a:r>
              <a:rPr lang="en-US" dirty="0"/>
              <a:t>©2007 Ben Keet  </a:t>
            </a:r>
            <a:fld id="{9D18B82F-D3FC-42DE-ACCC-04E7245383D0}" type="slidenum">
              <a:rPr lang="nl-NL"/>
              <a:pPr>
                <a:defRPr/>
              </a:pPr>
              <a:t>‹#›</a:t>
            </a:fld>
            <a:r>
              <a:rPr lang="nl-NL"/>
              <a:t> </a:t>
            </a:r>
          </a:p>
          <a:p>
            <a:pPr>
              <a:defRPr/>
            </a:pP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NZ"/>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lvl1pPr>
              <a:defRPr smtClean="0"/>
            </a:lvl1pPr>
          </a:lstStyle>
          <a:p>
            <a:pPr>
              <a:defRPr/>
            </a:pPr>
            <a:r>
              <a:rPr lang="en-US" dirty="0"/>
              <a:t>www.benkeet.com </a:t>
            </a:r>
          </a:p>
        </p:txBody>
      </p:sp>
      <p:sp>
        <p:nvSpPr>
          <p:cNvPr id="5" name="Footer Placeholder 4"/>
          <p:cNvSpPr>
            <a:spLocks noGrp="1"/>
          </p:cNvSpPr>
          <p:nvPr>
            <p:ph type="ftr" sz="quarter" idx="11"/>
          </p:nvPr>
        </p:nvSpPr>
        <p:spPr/>
        <p:txBody>
          <a:bodyPr/>
          <a:lstStyle>
            <a:lvl1pPr>
              <a:defRPr smtClean="0"/>
            </a:lvl1pPr>
          </a:lstStyle>
          <a:p>
            <a:pPr>
              <a:defRPr/>
            </a:pPr>
            <a:endParaRPr lang="en-US" dirty="0"/>
          </a:p>
        </p:txBody>
      </p:sp>
      <p:sp>
        <p:nvSpPr>
          <p:cNvPr id="6" name="Slide Number Placeholder 5"/>
          <p:cNvSpPr>
            <a:spLocks noGrp="1"/>
          </p:cNvSpPr>
          <p:nvPr>
            <p:ph type="sldNum" sz="quarter" idx="12"/>
          </p:nvPr>
        </p:nvSpPr>
        <p:spPr/>
        <p:txBody>
          <a:bodyPr/>
          <a:lstStyle>
            <a:lvl1pPr>
              <a:defRPr b="0" dirty="0" smtClean="0">
                <a:solidFill>
                  <a:schemeClr val="tx1"/>
                </a:solidFill>
                <a:latin typeface="+mn-lt"/>
              </a:defRPr>
            </a:lvl1pPr>
          </a:lstStyle>
          <a:p>
            <a:pPr>
              <a:defRPr/>
            </a:pPr>
            <a:r>
              <a:rPr lang="en-US" dirty="0"/>
              <a:t>©2008 Ben Keet  </a:t>
            </a:r>
            <a:fld id="{2DD91C0C-2DB3-433D-AA52-D62A949732F1}" type="slidenum">
              <a:rPr lang="nl-NL"/>
              <a:pPr>
                <a:defRPr/>
              </a:pPr>
              <a:t>‹#›</a:t>
            </a:fld>
            <a:r>
              <a:rPr lang="nl-NL"/>
              <a:t> </a:t>
            </a:r>
          </a:p>
          <a:p>
            <a:pPr>
              <a:defRPr/>
            </a:pP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FFEFD1"/>
            </a:gs>
            <a:gs pos="64999">
              <a:srgbClr val="F0EBD5"/>
            </a:gs>
            <a:gs pos="100000">
              <a:srgbClr val="D1C39F"/>
            </a:gs>
          </a:gsLst>
          <a:path path="shape">
            <a:fillToRect r="100000" b="100000"/>
          </a:path>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6629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3005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r>
              <a:rPr lang="en-US" dirty="0"/>
              <a:t>www.benkeet.com </a:t>
            </a:r>
          </a:p>
        </p:txBody>
      </p:sp>
      <p:sp>
        <p:nvSpPr>
          <p:cNvPr id="13005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dirty="0"/>
          </a:p>
        </p:txBody>
      </p:sp>
      <p:sp>
        <p:nvSpPr>
          <p:cNvPr id="130054" name="Rectangle 6"/>
          <p:cNvSpPr>
            <a:spLocks noGrp="1" noChangeArrowheads="1"/>
          </p:cNvSpPr>
          <p:nvPr>
            <p:ph type="sldNum" sz="quarter" idx="4"/>
          </p:nvPr>
        </p:nvSpPr>
        <p:spPr bwMode="auto">
          <a:xfrm>
            <a:off x="6172200" y="6248400"/>
            <a:ext cx="2286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1" dirty="0" smtClean="0">
                <a:solidFill>
                  <a:srgbClr val="0066FF"/>
                </a:solidFill>
                <a:latin typeface="Arial" pitchFamily="34" charset="0"/>
                <a:cs typeface="Arial" pitchFamily="34" charset="0"/>
              </a:defRPr>
            </a:lvl1pPr>
          </a:lstStyle>
          <a:p>
            <a:pPr>
              <a:defRPr/>
            </a:pPr>
            <a:r>
              <a:rPr lang="en-US" dirty="0"/>
              <a:t>©2008 Ben Keet  </a:t>
            </a:r>
            <a:fld id="{75E2726E-EEB1-485F-BA98-7D92E3233415}" type="slidenum">
              <a:rPr lang="nl-NL"/>
              <a:pPr>
                <a:defRPr/>
              </a:pPr>
              <a:t>‹#›</a:t>
            </a:fld>
            <a:r>
              <a:rPr lang="nl-NL"/>
              <a:t> </a:t>
            </a:r>
          </a:p>
          <a:p>
            <a:pPr>
              <a:defRPr/>
            </a:pPr>
            <a:endParaRPr lang="en-US" dirty="0"/>
          </a:p>
        </p:txBody>
      </p:sp>
      <p:pic>
        <p:nvPicPr>
          <p:cNvPr id="1031" name="Picture 8"/>
          <p:cNvPicPr>
            <a:picLocks noChangeAspect="1" noChangeArrowheads="1"/>
          </p:cNvPicPr>
          <p:nvPr userDrawn="1"/>
        </p:nvPicPr>
        <p:blipFill>
          <a:blip r:embed="rId13" cstate="print"/>
          <a:srcRect/>
          <a:stretch>
            <a:fillRect/>
          </a:stretch>
        </p:blipFill>
        <p:spPr bwMode="auto">
          <a:xfrm>
            <a:off x="8077200" y="381000"/>
            <a:ext cx="620713" cy="81915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p:hf hdr="0" ftr="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charset="0"/>
        </a:defRPr>
      </a:lvl2pPr>
      <a:lvl3pPr algn="ctr" rtl="0" eaLnBrk="0" fontAlgn="base" hangingPunct="0">
        <a:spcBef>
          <a:spcPct val="0"/>
        </a:spcBef>
        <a:spcAft>
          <a:spcPct val="0"/>
        </a:spcAft>
        <a:defRPr sz="4400">
          <a:solidFill>
            <a:schemeClr val="tx2"/>
          </a:solidFill>
          <a:latin typeface="Times" charset="0"/>
        </a:defRPr>
      </a:lvl3pPr>
      <a:lvl4pPr algn="ctr" rtl="0" eaLnBrk="0" fontAlgn="base" hangingPunct="0">
        <a:spcBef>
          <a:spcPct val="0"/>
        </a:spcBef>
        <a:spcAft>
          <a:spcPct val="0"/>
        </a:spcAft>
        <a:defRPr sz="4400">
          <a:solidFill>
            <a:schemeClr val="tx2"/>
          </a:solidFill>
          <a:latin typeface="Times" charset="0"/>
        </a:defRPr>
      </a:lvl4pPr>
      <a:lvl5pPr algn="ctr" rtl="0" eaLnBrk="0" fontAlgn="base" hangingPunct="0">
        <a:spcBef>
          <a:spcPct val="0"/>
        </a:spcBef>
        <a:spcAft>
          <a:spcPct val="0"/>
        </a:spcAft>
        <a:defRPr sz="4400">
          <a:solidFill>
            <a:schemeClr val="tx2"/>
          </a:solidFill>
          <a:latin typeface="Times" charset="0"/>
        </a:defRPr>
      </a:lvl5pPr>
      <a:lvl6pPr marL="457200" algn="ctr" rtl="0" fontAlgn="base">
        <a:spcBef>
          <a:spcPct val="0"/>
        </a:spcBef>
        <a:spcAft>
          <a:spcPct val="0"/>
        </a:spcAft>
        <a:defRPr sz="4400">
          <a:solidFill>
            <a:schemeClr val="tx2"/>
          </a:solidFill>
          <a:latin typeface="Times" charset="0"/>
        </a:defRPr>
      </a:lvl6pPr>
      <a:lvl7pPr marL="914400" algn="ctr" rtl="0" fontAlgn="base">
        <a:spcBef>
          <a:spcPct val="0"/>
        </a:spcBef>
        <a:spcAft>
          <a:spcPct val="0"/>
        </a:spcAft>
        <a:defRPr sz="4400">
          <a:solidFill>
            <a:schemeClr val="tx2"/>
          </a:solidFill>
          <a:latin typeface="Times" charset="0"/>
        </a:defRPr>
      </a:lvl7pPr>
      <a:lvl8pPr marL="1371600" algn="ctr" rtl="0" fontAlgn="base">
        <a:spcBef>
          <a:spcPct val="0"/>
        </a:spcBef>
        <a:spcAft>
          <a:spcPct val="0"/>
        </a:spcAft>
        <a:defRPr sz="4400">
          <a:solidFill>
            <a:schemeClr val="tx2"/>
          </a:solidFill>
          <a:latin typeface="Times" charset="0"/>
        </a:defRPr>
      </a:lvl8pPr>
      <a:lvl9pPr marL="1828800" algn="ctr" rtl="0" fontAlgn="base">
        <a:spcBef>
          <a:spcPct val="0"/>
        </a:spcBef>
        <a:spcAft>
          <a:spcPct val="0"/>
        </a:spcAft>
        <a:defRPr sz="4400">
          <a:solidFill>
            <a:schemeClr val="tx2"/>
          </a:solidFill>
          <a:latin typeface="Times" charset="0"/>
        </a:defRPr>
      </a:lvl9pPr>
    </p:titleStyle>
    <p:bodyStyle>
      <a:lvl1pPr marL="342900" indent="-342900" algn="l" rtl="0" eaLnBrk="0" fontAlgn="base" hangingPunct="0">
        <a:spcBef>
          <a:spcPct val="20000"/>
        </a:spcBef>
        <a:spcAft>
          <a:spcPct val="0"/>
        </a:spcAft>
        <a:buClr>
          <a:srgbClr val="08BFF7"/>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ben@benkeet.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www.baltimoresun.com/health/bs-md-brochin-lead-paint-20110817,0,7720622.story?goback=.gde_164261_member_68234249"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emf"/></Relationships>
</file>

<file path=ppt/slides/_rels/slide15.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baltimoresun.com/health/bs-md-brochin-lead-paint-20110817,0,7720622.story?goback=.gde_164261_member_68234249"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Date Placeholder 3"/>
          <p:cNvSpPr>
            <a:spLocks noGrp="1"/>
          </p:cNvSpPr>
          <p:nvPr>
            <p:ph type="dt" sz="quarter" idx="10"/>
          </p:nvPr>
        </p:nvSpPr>
        <p:spPr>
          <a:noFill/>
        </p:spPr>
        <p:txBody>
          <a:bodyPr/>
          <a:lstStyle/>
          <a:p>
            <a:r>
              <a:rPr lang="en-US" dirty="0"/>
              <a:t>www.benkeet.com </a:t>
            </a:r>
          </a:p>
        </p:txBody>
      </p:sp>
      <p:sp>
        <p:nvSpPr>
          <p:cNvPr id="6" name="Slide Number Placeholder 5"/>
          <p:cNvSpPr>
            <a:spLocks noGrp="1"/>
          </p:cNvSpPr>
          <p:nvPr>
            <p:ph type="sldNum" sz="quarter" idx="12"/>
          </p:nvPr>
        </p:nvSpPr>
        <p:spPr/>
        <p:txBody>
          <a:bodyPr/>
          <a:lstStyle/>
          <a:p>
            <a:pPr>
              <a:defRPr/>
            </a:pPr>
            <a:r>
              <a:rPr lang="en-US" b="1" dirty="0">
                <a:solidFill>
                  <a:srgbClr val="0066FF"/>
                </a:solidFill>
                <a:latin typeface="Arial" pitchFamily="34" charset="0"/>
              </a:rPr>
              <a:t>©</a:t>
            </a:r>
            <a:r>
              <a:rPr lang="en-US" dirty="0" smtClean="0">
                <a:solidFill>
                  <a:srgbClr val="0066FF"/>
                </a:solidFill>
                <a:latin typeface="Arial" pitchFamily="34" charset="0"/>
              </a:rPr>
              <a:t>2011 </a:t>
            </a:r>
            <a:r>
              <a:rPr lang="en-US" dirty="0">
                <a:solidFill>
                  <a:srgbClr val="0066FF"/>
                </a:solidFill>
                <a:latin typeface="Arial" pitchFamily="34" charset="0"/>
              </a:rPr>
              <a:t>Ben Keet  </a:t>
            </a:r>
            <a:fld id="{5D330553-53DD-4A8F-8E97-1E6586A1C655}" type="slidenum">
              <a:rPr lang="nl-NL">
                <a:solidFill>
                  <a:srgbClr val="0066FF"/>
                </a:solidFill>
                <a:latin typeface="Arial" pitchFamily="34" charset="0"/>
              </a:rPr>
              <a:pPr>
                <a:defRPr/>
              </a:pPr>
              <a:t>1</a:t>
            </a:fld>
            <a:r>
              <a:rPr lang="nl-NL" dirty="0">
                <a:latin typeface="Arial" pitchFamily="34" charset="0"/>
              </a:rPr>
              <a:t> </a:t>
            </a:r>
          </a:p>
          <a:p>
            <a:pPr>
              <a:defRPr/>
            </a:pPr>
            <a:endParaRPr lang="en-US" dirty="0"/>
          </a:p>
        </p:txBody>
      </p:sp>
      <p:sp>
        <p:nvSpPr>
          <p:cNvPr id="141319" name="Rectangle 7"/>
          <p:cNvSpPr>
            <a:spLocks noGrp="1" noChangeArrowheads="1"/>
          </p:cNvSpPr>
          <p:nvPr>
            <p:ph type="title"/>
          </p:nvPr>
        </p:nvSpPr>
        <p:spPr>
          <a:xfrm>
            <a:off x="304800" y="609600"/>
            <a:ext cx="8443664" cy="5176838"/>
          </a:xfrm>
        </p:spPr>
        <p:txBody>
          <a:bodyPr/>
          <a:lstStyle/>
          <a:p>
            <a:r>
              <a:rPr lang="en-NZ" sz="3200" dirty="0" smtClean="0"/>
              <a:t>A new method to identify sources of lead and other heavy metal contaminants in house and work place dust in New Zealand and mitigating measures to reduce their health effects</a:t>
            </a:r>
            <a:r>
              <a:rPr lang="en-NZ" sz="3200" dirty="0" smtClean="0">
                <a:latin typeface="Calibri" pitchFamily="34" charset="0"/>
                <a:cs typeface="Calibri" pitchFamily="34" charset="0"/>
              </a:rPr>
              <a:t/>
            </a:r>
            <a:br>
              <a:rPr lang="en-NZ" sz="3200" dirty="0" smtClean="0">
                <a:latin typeface="Calibri" pitchFamily="34" charset="0"/>
                <a:cs typeface="Calibri" pitchFamily="34" charset="0"/>
              </a:rPr>
            </a:br>
            <a:r>
              <a:rPr lang="en-NZ" sz="3200" b="1" dirty="0" smtClean="0">
                <a:latin typeface="Calibri" pitchFamily="34" charset="0"/>
                <a:cs typeface="Calibri" pitchFamily="34" charset="0"/>
              </a:rPr>
              <a:t> </a:t>
            </a:r>
            <a:br>
              <a:rPr lang="en-NZ" sz="3200" b="1" dirty="0" smtClean="0">
                <a:latin typeface="Calibri" pitchFamily="34" charset="0"/>
                <a:cs typeface="Calibri" pitchFamily="34" charset="0"/>
              </a:rPr>
            </a:br>
            <a:r>
              <a:rPr lang="en-NZ" sz="2000" dirty="0" smtClean="0">
                <a:latin typeface="Calibri" pitchFamily="34" charset="0"/>
                <a:cs typeface="Calibri" pitchFamily="34" charset="0"/>
              </a:rPr>
              <a:t>Drs. Ben </a:t>
            </a:r>
            <a:r>
              <a:rPr lang="en-NZ" sz="2000" dirty="0" smtClean="0">
                <a:latin typeface="Calibri" pitchFamily="34" charset="0"/>
                <a:cs typeface="Calibri" pitchFamily="34" charset="0"/>
              </a:rPr>
              <a:t>Keet, </a:t>
            </a:r>
            <a:r>
              <a:rPr lang="nl-NL" sz="2000" dirty="0" smtClean="0"/>
              <a:t>FRSC, MRSNZ</a:t>
            </a:r>
            <a:r>
              <a:rPr lang="en-NZ" sz="2000" dirty="0" smtClean="0">
                <a:latin typeface="Calibri" pitchFamily="34" charset="0"/>
                <a:cs typeface="Calibri" pitchFamily="34" charset="0"/>
              </a:rPr>
              <a:t/>
            </a:r>
            <a:br>
              <a:rPr lang="en-NZ" sz="2000" dirty="0" smtClean="0">
                <a:latin typeface="Calibri" pitchFamily="34" charset="0"/>
                <a:cs typeface="Calibri" pitchFamily="34" charset="0"/>
              </a:rPr>
            </a:br>
            <a:r>
              <a:rPr lang="en-NZ" sz="2000" dirty="0" smtClean="0">
                <a:latin typeface="Calibri" pitchFamily="34" charset="0"/>
                <a:cs typeface="Calibri" pitchFamily="34" charset="0"/>
              </a:rPr>
              <a:t>Geo &amp; Hydro – K8 Ltd</a:t>
            </a:r>
            <a:br>
              <a:rPr lang="en-NZ" sz="2000" dirty="0" smtClean="0">
                <a:latin typeface="Calibri" pitchFamily="34" charset="0"/>
                <a:cs typeface="Calibri" pitchFamily="34" charset="0"/>
              </a:rPr>
            </a:br>
            <a:r>
              <a:rPr lang="en-NZ" sz="2000" dirty="0" smtClean="0">
                <a:latin typeface="Calibri" pitchFamily="34" charset="0"/>
                <a:cs typeface="Calibri" pitchFamily="34" charset="0"/>
              </a:rPr>
              <a:t/>
            </a:r>
            <a:br>
              <a:rPr lang="en-NZ" sz="2000" dirty="0" smtClean="0">
                <a:latin typeface="Calibri" pitchFamily="34" charset="0"/>
                <a:cs typeface="Calibri" pitchFamily="34" charset="0"/>
              </a:rPr>
            </a:br>
            <a:r>
              <a:rPr lang="en-NZ" sz="2000" dirty="0" smtClean="0">
                <a:latin typeface="Calibri" pitchFamily="34" charset="0"/>
                <a:cs typeface="Calibri" pitchFamily="34" charset="0"/>
              </a:rPr>
              <a:t>e-mail: </a:t>
            </a:r>
            <a:r>
              <a:rPr lang="en-NZ" sz="2000" u="sng" dirty="0" smtClean="0">
                <a:latin typeface="Calibri" pitchFamily="34" charset="0"/>
                <a:cs typeface="Calibri" pitchFamily="34" charset="0"/>
                <a:hlinkClick r:id="rId3"/>
              </a:rPr>
              <a:t>ben@benkeet.com</a:t>
            </a:r>
            <a:r>
              <a:rPr lang="en-NZ" sz="2000" dirty="0" smtClean="0">
                <a:latin typeface="Calibri" pitchFamily="34" charset="0"/>
                <a:cs typeface="Calibri" pitchFamily="34" charset="0"/>
              </a:rPr>
              <a:t> </a:t>
            </a:r>
            <a:endParaRPr lang="nl-NL" sz="2000" b="1" dirty="0" smtClean="0">
              <a:solidFill>
                <a:srgbClr val="0066FF"/>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r>
              <a:rPr lang="en-US" smtClean="0"/>
              <a:t>www.benkeet.com </a:t>
            </a:r>
            <a:endParaRPr lang="en-US" dirty="0"/>
          </a:p>
        </p:txBody>
      </p:sp>
      <p:sp>
        <p:nvSpPr>
          <p:cNvPr id="3" name="Slide Number Placeholder 2"/>
          <p:cNvSpPr>
            <a:spLocks noGrp="1"/>
          </p:cNvSpPr>
          <p:nvPr>
            <p:ph type="sldNum" sz="quarter" idx="12"/>
          </p:nvPr>
        </p:nvSpPr>
        <p:spPr/>
        <p:txBody>
          <a:bodyPr/>
          <a:lstStyle/>
          <a:p>
            <a:pPr>
              <a:defRPr/>
            </a:pPr>
            <a:r>
              <a:rPr lang="en-US" smtClean="0"/>
              <a:t>©2008 Ben Keet  </a:t>
            </a:r>
            <a:fld id="{BB1B3574-036A-4AD6-9819-DC324BDC9088}" type="slidenum">
              <a:rPr lang="nl-NL" smtClean="0"/>
              <a:pPr>
                <a:defRPr/>
              </a:pPr>
              <a:t>2</a:t>
            </a:fld>
            <a:r>
              <a:rPr lang="nl-NL" smtClean="0"/>
              <a:t> </a:t>
            </a:r>
          </a:p>
          <a:p>
            <a:pPr>
              <a:defRPr/>
            </a:pPr>
            <a:endParaRPr lang="en-US" dirty="0"/>
          </a:p>
        </p:txBody>
      </p:sp>
      <p:pic>
        <p:nvPicPr>
          <p:cNvPr id="1026" name="Picture 2" descr="C:\Users\Ben\Documents\work\presentations\WasteMINZ papers2011\lead paint\2011_10_07\winner best paper.jpg"/>
          <p:cNvPicPr>
            <a:picLocks noChangeAspect="1" noChangeArrowheads="1"/>
          </p:cNvPicPr>
          <p:nvPr/>
        </p:nvPicPr>
        <p:blipFill>
          <a:blip r:embed="rId3" cstate="print"/>
          <a:srcRect t="57873" b="10144"/>
          <a:stretch>
            <a:fillRect/>
          </a:stretch>
        </p:blipFill>
        <p:spPr bwMode="auto">
          <a:xfrm>
            <a:off x="323528" y="2852936"/>
            <a:ext cx="7632848" cy="3399407"/>
          </a:xfrm>
          <a:prstGeom prst="rect">
            <a:avLst/>
          </a:prstGeom>
          <a:noFill/>
        </p:spPr>
      </p:pic>
      <p:pic>
        <p:nvPicPr>
          <p:cNvPr id="1027" name="Picture 3" descr="C:\Users\Ben\Documents\work\presentations\WasteMINZ papers2011\lead paint\2011_10_07\winner best paper.jpg"/>
          <p:cNvPicPr>
            <a:picLocks noChangeAspect="1" noChangeArrowheads="1"/>
          </p:cNvPicPr>
          <p:nvPr/>
        </p:nvPicPr>
        <p:blipFill>
          <a:blip r:embed="rId3" cstate="print"/>
          <a:srcRect t="19091" b="53636"/>
          <a:stretch>
            <a:fillRect/>
          </a:stretch>
        </p:blipFill>
        <p:spPr bwMode="auto">
          <a:xfrm>
            <a:off x="323528" y="0"/>
            <a:ext cx="7632848" cy="2898796"/>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2132856"/>
            <a:ext cx="7198568" cy="4104456"/>
          </a:xfrm>
        </p:spPr>
        <p:txBody>
          <a:bodyPr/>
          <a:lstStyle/>
          <a:p>
            <a:pPr algn="ctr">
              <a:buNone/>
            </a:pPr>
            <a:r>
              <a:rPr lang="en-NZ" sz="2800" dirty="0" smtClean="0"/>
              <a:t>Housing Authority of Baltimore City </a:t>
            </a:r>
          </a:p>
          <a:p>
            <a:pPr algn="ctr">
              <a:buNone/>
            </a:pPr>
            <a:r>
              <a:rPr lang="en-NZ" sz="2800" dirty="0" smtClean="0"/>
              <a:t>is to pay nearly $12 million in court-ordered judgments that it owes </a:t>
            </a:r>
          </a:p>
          <a:p>
            <a:pPr algn="ctr">
              <a:buNone/>
            </a:pPr>
            <a:r>
              <a:rPr lang="en-NZ" sz="2800" dirty="0" smtClean="0"/>
              <a:t>former public housing tenants who suffered lead-paint poisoning years ago as children.</a:t>
            </a:r>
          </a:p>
          <a:p>
            <a:pPr>
              <a:buNone/>
            </a:pPr>
            <a:endParaRPr lang="en-NZ" dirty="0" smtClean="0"/>
          </a:p>
          <a:p>
            <a:pPr>
              <a:buNone/>
            </a:pPr>
            <a:endParaRPr lang="en-NZ" dirty="0" smtClean="0"/>
          </a:p>
          <a:p>
            <a:pPr>
              <a:buNone/>
            </a:pPr>
            <a:r>
              <a:rPr lang="en-NZ" sz="1800" dirty="0" smtClean="0"/>
              <a:t>By Scott Calvert, The Baltimore Sun</a:t>
            </a:r>
            <a:r>
              <a:rPr lang="en-NZ" sz="1800" i="1" dirty="0" smtClean="0"/>
              <a:t>8:59 a.m. EDT, August 18, 2011</a:t>
            </a:r>
          </a:p>
          <a:p>
            <a:pPr>
              <a:buNone/>
            </a:pPr>
            <a:r>
              <a:rPr lang="en-NZ" sz="1400" dirty="0" smtClean="0">
                <a:solidFill>
                  <a:srgbClr val="000099"/>
                </a:solidFill>
                <a:hlinkClick r:id="rId3"/>
              </a:rPr>
              <a:t>http://www.baltimoresun.com/health/bs-md-brochin-lead-paint-20110817,0,7720622.story?goback=%2Egde_164261_member_68234249</a:t>
            </a:r>
            <a:endParaRPr lang="en-NZ" sz="1400" i="1" dirty="0" smtClean="0">
              <a:solidFill>
                <a:srgbClr val="000099"/>
              </a:solidFill>
            </a:endParaRPr>
          </a:p>
          <a:p>
            <a:pPr>
              <a:buNone/>
            </a:pPr>
            <a:endParaRPr lang="en-NZ" dirty="0"/>
          </a:p>
        </p:txBody>
      </p:sp>
      <p:sp>
        <p:nvSpPr>
          <p:cNvPr id="4" name="Date Placeholder 3"/>
          <p:cNvSpPr>
            <a:spLocks noGrp="1"/>
          </p:cNvSpPr>
          <p:nvPr>
            <p:ph type="dt" sz="half" idx="10"/>
          </p:nvPr>
        </p:nvSpPr>
        <p:spPr/>
        <p:txBody>
          <a:bodyPr/>
          <a:lstStyle/>
          <a:p>
            <a:pPr>
              <a:defRPr/>
            </a:pPr>
            <a:r>
              <a:rPr lang="en-US" dirty="0" smtClean="0"/>
              <a:t>www.benkeet.com </a:t>
            </a:r>
            <a:endParaRPr lang="en-US" dirty="0"/>
          </a:p>
        </p:txBody>
      </p:sp>
      <p:sp>
        <p:nvSpPr>
          <p:cNvPr id="5" name="Slide Number Placeholder 4"/>
          <p:cNvSpPr>
            <a:spLocks noGrp="1"/>
          </p:cNvSpPr>
          <p:nvPr>
            <p:ph type="sldNum" sz="quarter" idx="12"/>
          </p:nvPr>
        </p:nvSpPr>
        <p:spPr/>
        <p:txBody>
          <a:bodyPr/>
          <a:lstStyle/>
          <a:p>
            <a:pPr>
              <a:defRPr/>
            </a:pPr>
            <a:r>
              <a:rPr lang="en-US" smtClean="0"/>
              <a:t>©2011 Ben Keet  </a:t>
            </a:r>
            <a:fld id="{8A15F6D3-D421-47CF-811A-68A879594C98}" type="slidenum">
              <a:rPr lang="nl-NL" smtClean="0"/>
              <a:pPr>
                <a:defRPr/>
              </a:pPr>
              <a:t>3</a:t>
            </a:fld>
            <a:r>
              <a:rPr lang="nl-NL" smtClean="0"/>
              <a:t> </a:t>
            </a:r>
          </a:p>
          <a:p>
            <a:pPr>
              <a:defRPr/>
            </a:pPr>
            <a:endParaRPr lang="en-US" dirty="0"/>
          </a:p>
        </p:txBody>
      </p:sp>
      <p:pic>
        <p:nvPicPr>
          <p:cNvPr id="6" name="Picture 17"/>
          <p:cNvPicPr>
            <a:picLocks noChangeAspect="1" noChangeArrowheads="1"/>
          </p:cNvPicPr>
          <p:nvPr/>
        </p:nvPicPr>
        <p:blipFill>
          <a:blip r:embed="rId4" cstate="print"/>
          <a:srcRect l="34734" t="16679" r="29349" b="73087"/>
          <a:stretch>
            <a:fillRect/>
          </a:stretch>
        </p:blipFill>
        <p:spPr bwMode="auto">
          <a:xfrm>
            <a:off x="971600" y="692696"/>
            <a:ext cx="6000750" cy="1066800"/>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Lead-based paint history</a:t>
            </a:r>
            <a:endParaRPr lang="en-NZ" dirty="0"/>
          </a:p>
        </p:txBody>
      </p:sp>
      <p:sp>
        <p:nvSpPr>
          <p:cNvPr id="4" name="Date Placeholder 3"/>
          <p:cNvSpPr>
            <a:spLocks noGrp="1"/>
          </p:cNvSpPr>
          <p:nvPr>
            <p:ph type="dt" sz="half" idx="10"/>
          </p:nvPr>
        </p:nvSpPr>
        <p:spPr/>
        <p:txBody>
          <a:bodyPr/>
          <a:lstStyle/>
          <a:p>
            <a:pPr>
              <a:defRPr/>
            </a:pPr>
            <a:r>
              <a:rPr lang="en-US" smtClean="0"/>
              <a:t>www.benkeet.com </a:t>
            </a:r>
            <a:endParaRPr lang="en-US" dirty="0"/>
          </a:p>
        </p:txBody>
      </p:sp>
      <p:sp>
        <p:nvSpPr>
          <p:cNvPr id="5" name="Slide Number Placeholder 4"/>
          <p:cNvSpPr>
            <a:spLocks noGrp="1"/>
          </p:cNvSpPr>
          <p:nvPr>
            <p:ph type="sldNum" sz="quarter" idx="12"/>
          </p:nvPr>
        </p:nvSpPr>
        <p:spPr/>
        <p:txBody>
          <a:bodyPr/>
          <a:lstStyle/>
          <a:p>
            <a:pPr>
              <a:defRPr/>
            </a:pPr>
            <a:r>
              <a:rPr lang="en-US" smtClean="0"/>
              <a:t>©2011 Ben Keet  </a:t>
            </a:r>
            <a:fld id="{8A15F6D3-D421-47CF-811A-68A879594C98}" type="slidenum">
              <a:rPr lang="nl-NL" smtClean="0"/>
              <a:pPr>
                <a:defRPr/>
              </a:pPr>
              <a:t>4</a:t>
            </a:fld>
            <a:r>
              <a:rPr lang="nl-NL" smtClean="0"/>
              <a:t> </a:t>
            </a:r>
          </a:p>
          <a:p>
            <a:pPr>
              <a:defRPr/>
            </a:pPr>
            <a:endParaRPr lang="en-US" dirty="0"/>
          </a:p>
        </p:txBody>
      </p:sp>
      <p:pic>
        <p:nvPicPr>
          <p:cNvPr id="7" name="Content Placeholder 6"/>
          <p:cNvPicPr>
            <a:picLocks noGrp="1"/>
          </p:cNvPicPr>
          <p:nvPr>
            <p:ph idx="1"/>
          </p:nvPr>
        </p:nvPicPr>
        <p:blipFill>
          <a:blip r:embed="rId3" cstate="print"/>
          <a:srcRect l="16972" r="17804" b="17294"/>
          <a:stretch>
            <a:fillRect/>
          </a:stretch>
        </p:blipFill>
        <p:spPr bwMode="auto">
          <a:xfrm>
            <a:off x="3995936" y="1844824"/>
            <a:ext cx="3744416" cy="4104455"/>
          </a:xfrm>
          <a:prstGeom prst="rect">
            <a:avLst/>
          </a:prstGeom>
          <a:noFill/>
        </p:spPr>
      </p:pic>
      <p:sp>
        <p:nvSpPr>
          <p:cNvPr id="8" name="TextBox 7"/>
          <p:cNvSpPr txBox="1"/>
          <p:nvPr/>
        </p:nvSpPr>
        <p:spPr>
          <a:xfrm>
            <a:off x="467544" y="1772816"/>
            <a:ext cx="2952328" cy="1631216"/>
          </a:xfrm>
          <a:prstGeom prst="rect">
            <a:avLst/>
          </a:prstGeom>
          <a:noFill/>
        </p:spPr>
        <p:txBody>
          <a:bodyPr wrap="square" rtlCol="0">
            <a:spAutoFit/>
          </a:bodyPr>
          <a:lstStyle/>
          <a:p>
            <a:r>
              <a:rPr lang="en-NZ" sz="2000" dirty="0" smtClean="0">
                <a:latin typeface="Calibri" pitchFamily="34" charset="0"/>
                <a:cs typeface="Calibri" pitchFamily="34" charset="0"/>
              </a:rPr>
              <a:t>Pre-1945 paint &gt; 50% Pb</a:t>
            </a:r>
          </a:p>
          <a:p>
            <a:endParaRPr lang="en-NZ" sz="2000" dirty="0" smtClean="0">
              <a:latin typeface="Calibri" pitchFamily="34" charset="0"/>
              <a:cs typeface="Calibri" pitchFamily="34" charset="0"/>
            </a:endParaRPr>
          </a:p>
          <a:p>
            <a:r>
              <a:rPr lang="en-NZ" sz="2000" dirty="0" smtClean="0">
                <a:latin typeface="Calibri" pitchFamily="34" charset="0"/>
                <a:cs typeface="Calibri" pitchFamily="34" charset="0"/>
              </a:rPr>
              <a:t>Start phase out late ‘60-ies</a:t>
            </a:r>
          </a:p>
          <a:p>
            <a:endParaRPr lang="en-NZ" sz="2000" dirty="0" smtClean="0">
              <a:latin typeface="Calibri" pitchFamily="34" charset="0"/>
              <a:cs typeface="Calibri" pitchFamily="34" charset="0"/>
            </a:endParaRPr>
          </a:p>
          <a:p>
            <a:r>
              <a:rPr lang="en-NZ" sz="2000" dirty="0" smtClean="0">
                <a:latin typeface="Calibri" pitchFamily="34" charset="0"/>
                <a:cs typeface="Calibri" pitchFamily="34" charset="0"/>
              </a:rPr>
              <a:t>Still in use in mid ‘80-ies</a:t>
            </a:r>
            <a:endParaRPr lang="en-NZ" sz="2000" dirty="0">
              <a:latin typeface="Calibri" pitchFamily="34" charset="0"/>
              <a:cs typeface="Calibri"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6629400" cy="1523256"/>
          </a:xfrm>
        </p:spPr>
        <p:txBody>
          <a:bodyPr/>
          <a:lstStyle/>
          <a:p>
            <a:pPr algn="l"/>
            <a:r>
              <a:rPr lang="en-NZ" dirty="0" smtClean="0"/>
              <a:t>1980  -  1.000.000 households in NZ</a:t>
            </a:r>
            <a:br>
              <a:rPr lang="en-NZ" dirty="0" smtClean="0"/>
            </a:br>
            <a:r>
              <a:rPr lang="en-NZ" dirty="0" smtClean="0"/>
              <a:t/>
            </a:r>
            <a:br>
              <a:rPr lang="en-NZ" dirty="0" smtClean="0"/>
            </a:br>
            <a:r>
              <a:rPr lang="en-NZ" dirty="0" smtClean="0"/>
              <a:t>1984 BRANZ estimates:</a:t>
            </a:r>
            <a:br>
              <a:rPr lang="en-NZ" dirty="0" smtClean="0"/>
            </a:br>
            <a:r>
              <a:rPr lang="en-NZ" dirty="0" smtClean="0"/>
              <a:t>	    251.000 properties with lead based paint</a:t>
            </a:r>
            <a:endParaRPr lang="en-NZ" dirty="0"/>
          </a:p>
        </p:txBody>
      </p:sp>
      <p:sp>
        <p:nvSpPr>
          <p:cNvPr id="4" name="Date Placeholder 3"/>
          <p:cNvSpPr>
            <a:spLocks noGrp="1"/>
          </p:cNvSpPr>
          <p:nvPr>
            <p:ph type="dt" sz="half" idx="10"/>
          </p:nvPr>
        </p:nvSpPr>
        <p:spPr/>
        <p:txBody>
          <a:bodyPr/>
          <a:lstStyle/>
          <a:p>
            <a:pPr>
              <a:defRPr/>
            </a:pPr>
            <a:r>
              <a:rPr lang="en-US" smtClean="0"/>
              <a:t>www.benkeet.com </a:t>
            </a:r>
            <a:endParaRPr lang="en-US" dirty="0"/>
          </a:p>
        </p:txBody>
      </p:sp>
      <p:sp>
        <p:nvSpPr>
          <p:cNvPr id="5" name="Slide Number Placeholder 4"/>
          <p:cNvSpPr>
            <a:spLocks noGrp="1"/>
          </p:cNvSpPr>
          <p:nvPr>
            <p:ph type="sldNum" sz="quarter" idx="12"/>
          </p:nvPr>
        </p:nvSpPr>
        <p:spPr/>
        <p:txBody>
          <a:bodyPr/>
          <a:lstStyle/>
          <a:p>
            <a:pPr>
              <a:defRPr/>
            </a:pPr>
            <a:r>
              <a:rPr lang="en-US" smtClean="0"/>
              <a:t>©2011 Ben Keet  </a:t>
            </a:r>
            <a:fld id="{8A15F6D3-D421-47CF-811A-68A879594C98}" type="slidenum">
              <a:rPr lang="nl-NL" smtClean="0"/>
              <a:pPr>
                <a:defRPr/>
              </a:pPr>
              <a:t>5</a:t>
            </a:fld>
            <a:r>
              <a:rPr lang="nl-NL" smtClean="0"/>
              <a:t> </a:t>
            </a:r>
          </a:p>
          <a:p>
            <a:pPr>
              <a:defRPr/>
            </a:pPr>
            <a:endParaRPr lang="en-US" dirty="0"/>
          </a:p>
        </p:txBody>
      </p:sp>
      <p:grpSp>
        <p:nvGrpSpPr>
          <p:cNvPr id="2050" name="Group 2"/>
          <p:cNvGrpSpPr>
            <a:grpSpLocks/>
          </p:cNvGrpSpPr>
          <p:nvPr/>
        </p:nvGrpSpPr>
        <p:grpSpPr bwMode="auto">
          <a:xfrm>
            <a:off x="866774" y="2636912"/>
            <a:ext cx="5721449" cy="3354313"/>
            <a:chOff x="1365" y="5866"/>
            <a:chExt cx="5580" cy="3569"/>
          </a:xfrm>
        </p:grpSpPr>
        <p:pic>
          <p:nvPicPr>
            <p:cNvPr id="2051" name="Chart 13"/>
            <p:cNvPicPr>
              <a:picLocks noChangeArrowheads="1"/>
            </p:cNvPicPr>
            <p:nvPr/>
          </p:nvPicPr>
          <p:blipFill>
            <a:blip r:embed="rId3" cstate="print"/>
            <a:srcRect/>
            <a:stretch>
              <a:fillRect/>
            </a:stretch>
          </p:blipFill>
          <p:spPr bwMode="auto">
            <a:xfrm>
              <a:off x="1365" y="5866"/>
              <a:ext cx="5580" cy="3569"/>
            </a:xfrm>
            <a:prstGeom prst="rect">
              <a:avLst/>
            </a:prstGeom>
            <a:noFill/>
          </p:spPr>
        </p:pic>
        <p:cxnSp>
          <p:nvCxnSpPr>
            <p:cNvPr id="2052" name="AutoShape 4"/>
            <p:cNvCxnSpPr>
              <a:cxnSpLocks noChangeShapeType="1"/>
            </p:cNvCxnSpPr>
            <p:nvPr/>
          </p:nvCxnSpPr>
          <p:spPr bwMode="auto">
            <a:xfrm flipH="1">
              <a:off x="2370" y="6754"/>
              <a:ext cx="4410" cy="551"/>
            </a:xfrm>
            <a:prstGeom prst="straightConnector1">
              <a:avLst/>
            </a:prstGeom>
            <a:noFill/>
            <a:ln w="19050">
              <a:solidFill>
                <a:srgbClr val="000000"/>
              </a:solidFill>
              <a:round/>
              <a:headEnd/>
              <a:tailEnd/>
            </a:ln>
          </p:spPr>
        </p:cxnSp>
      </p:grpSp>
      <p:sp>
        <p:nvSpPr>
          <p:cNvPr id="9" name="TextBox 8"/>
          <p:cNvSpPr txBox="1"/>
          <p:nvPr/>
        </p:nvSpPr>
        <p:spPr>
          <a:xfrm>
            <a:off x="6660232" y="4941168"/>
            <a:ext cx="1224136" cy="707886"/>
          </a:xfrm>
          <a:prstGeom prst="rect">
            <a:avLst/>
          </a:prstGeom>
          <a:noFill/>
        </p:spPr>
        <p:txBody>
          <a:bodyPr wrap="square" rtlCol="0">
            <a:spAutoFit/>
          </a:bodyPr>
          <a:lstStyle/>
          <a:p>
            <a:r>
              <a:rPr lang="en-NZ" sz="2000" dirty="0" smtClean="0">
                <a:latin typeface="Calibri" pitchFamily="34" charset="0"/>
                <a:cs typeface="Calibri" pitchFamily="34" charset="0"/>
              </a:rPr>
              <a:t>Ref. NZ Statistics</a:t>
            </a:r>
            <a:endParaRPr lang="en-NZ" sz="20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4894312" cy="731168"/>
          </a:xfrm>
        </p:spPr>
        <p:txBody>
          <a:bodyPr/>
          <a:lstStyle/>
          <a:p>
            <a:r>
              <a:rPr lang="en-NZ" sz="2800" dirty="0" smtClean="0">
                <a:latin typeface="Calibri" pitchFamily="34" charset="0"/>
                <a:cs typeface="Calibri" pitchFamily="34" charset="0"/>
              </a:rPr>
              <a:t>Difference US - NZ</a:t>
            </a:r>
            <a:endParaRPr lang="en-NZ" sz="2800" dirty="0">
              <a:latin typeface="Calibri" pitchFamily="34" charset="0"/>
              <a:cs typeface="Calibri" pitchFamily="34" charset="0"/>
            </a:endParaRPr>
          </a:p>
        </p:txBody>
      </p:sp>
      <p:sp>
        <p:nvSpPr>
          <p:cNvPr id="7" name="Content Placeholder 6"/>
          <p:cNvSpPr>
            <a:spLocks noGrp="1"/>
          </p:cNvSpPr>
          <p:nvPr>
            <p:ph sz="half" idx="1"/>
          </p:nvPr>
        </p:nvSpPr>
        <p:spPr>
          <a:xfrm>
            <a:off x="685800" y="2348880"/>
            <a:ext cx="3810000" cy="3747120"/>
          </a:xfrm>
        </p:spPr>
        <p:txBody>
          <a:bodyPr/>
          <a:lstStyle/>
          <a:p>
            <a:pPr>
              <a:buNone/>
            </a:pPr>
            <a:r>
              <a:rPr lang="en-NZ" sz="2400" dirty="0" smtClean="0">
                <a:latin typeface="Calibri" pitchFamily="34" charset="0"/>
                <a:cs typeface="Calibri" pitchFamily="34" charset="0"/>
              </a:rPr>
              <a:t>NZ</a:t>
            </a:r>
            <a:endParaRPr lang="en-NZ" sz="2400" dirty="0">
              <a:latin typeface="Calibri" pitchFamily="34" charset="0"/>
              <a:cs typeface="Calibri" pitchFamily="34" charset="0"/>
            </a:endParaRPr>
          </a:p>
        </p:txBody>
      </p:sp>
      <p:sp>
        <p:nvSpPr>
          <p:cNvPr id="8" name="Content Placeholder 7"/>
          <p:cNvSpPr>
            <a:spLocks noGrp="1"/>
          </p:cNvSpPr>
          <p:nvPr>
            <p:ph sz="half" idx="2"/>
          </p:nvPr>
        </p:nvSpPr>
        <p:spPr>
          <a:xfrm>
            <a:off x="4648200" y="1340768"/>
            <a:ext cx="4100264" cy="4755232"/>
          </a:xfrm>
        </p:spPr>
        <p:txBody>
          <a:bodyPr/>
          <a:lstStyle/>
          <a:p>
            <a:pPr>
              <a:buNone/>
            </a:pPr>
            <a:r>
              <a:rPr lang="en-NZ" sz="2000" b="1" dirty="0" smtClean="0">
                <a:latin typeface="Calibri" pitchFamily="34" charset="0"/>
                <a:cs typeface="Calibri" pitchFamily="34" charset="0"/>
              </a:rPr>
              <a:t>US</a:t>
            </a:r>
          </a:p>
          <a:p>
            <a:pPr>
              <a:buNone/>
            </a:pPr>
            <a:endParaRPr lang="en-NZ" sz="2000" b="1" dirty="0" smtClean="0">
              <a:latin typeface="Calibri" pitchFamily="34" charset="0"/>
              <a:cs typeface="Calibri" pitchFamily="34" charset="0"/>
            </a:endParaRPr>
          </a:p>
          <a:p>
            <a:pPr>
              <a:buNone/>
            </a:pPr>
            <a:endParaRPr lang="en-NZ" sz="2000" b="1" cap="small" dirty="0" smtClean="0"/>
          </a:p>
          <a:p>
            <a:pPr>
              <a:buNone/>
            </a:pPr>
            <a:endParaRPr lang="en-NZ" sz="2000" b="1" dirty="0" smtClean="0">
              <a:latin typeface="Calibri" pitchFamily="34" charset="0"/>
              <a:cs typeface="Calibri" pitchFamily="34" charset="0"/>
            </a:endParaRPr>
          </a:p>
          <a:p>
            <a:pPr>
              <a:buNone/>
            </a:pPr>
            <a:r>
              <a:rPr lang="en-NZ" sz="2000" dirty="0" smtClean="0">
                <a:latin typeface="Calibri" pitchFamily="34" charset="0"/>
                <a:cs typeface="Calibri" pitchFamily="34" charset="0"/>
              </a:rPr>
              <a:t>RRP = Renovation Repair Painters</a:t>
            </a:r>
          </a:p>
          <a:p>
            <a:pPr>
              <a:buNone/>
            </a:pPr>
            <a:endParaRPr lang="en-NZ" sz="2000" b="1" dirty="0" smtClean="0">
              <a:latin typeface="Calibri" pitchFamily="34" charset="0"/>
              <a:cs typeface="Calibri" pitchFamily="34" charset="0"/>
            </a:endParaRPr>
          </a:p>
          <a:p>
            <a:pPr>
              <a:buNone/>
            </a:pPr>
            <a:r>
              <a:rPr lang="en-NZ" sz="2000" dirty="0" smtClean="0">
                <a:latin typeface="Calibri" pitchFamily="34" charset="0"/>
                <a:cs typeface="Calibri" pitchFamily="34" charset="0"/>
              </a:rPr>
              <a:t>On (new date) January 1, 2011, firms working in pre-1978 homes and child-occupied facilities must be certified and use lead-safe work practices during renovations. </a:t>
            </a:r>
          </a:p>
          <a:p>
            <a:pPr>
              <a:buNone/>
            </a:pPr>
            <a:r>
              <a:rPr lang="en-NZ" sz="2000" dirty="0" smtClean="0">
                <a:latin typeface="Calibri" pitchFamily="34" charset="0"/>
                <a:cs typeface="Calibri" pitchFamily="34" charset="0"/>
              </a:rPr>
              <a:t>The penalty for noncompliance is </a:t>
            </a:r>
            <a:r>
              <a:rPr lang="en-NZ" sz="2000" dirty="0" smtClean="0">
                <a:solidFill>
                  <a:srgbClr val="FF0000"/>
                </a:solidFill>
                <a:latin typeface="Calibri" pitchFamily="34" charset="0"/>
                <a:cs typeface="Calibri" pitchFamily="34" charset="0"/>
              </a:rPr>
              <a:t>$37,000 per day</a:t>
            </a:r>
            <a:r>
              <a:rPr lang="en-NZ" sz="2000" dirty="0" smtClean="0">
                <a:latin typeface="Calibri" pitchFamily="34" charset="0"/>
                <a:cs typeface="Calibri" pitchFamily="34" charset="0"/>
              </a:rPr>
              <a:t>, per violation and possible jail time</a:t>
            </a:r>
            <a:endParaRPr lang="en-NZ" sz="2000" dirty="0">
              <a:latin typeface="Calibri" pitchFamily="34" charset="0"/>
              <a:cs typeface="Calibri" pitchFamily="34" charset="0"/>
            </a:endParaRPr>
          </a:p>
        </p:txBody>
      </p:sp>
      <p:sp>
        <p:nvSpPr>
          <p:cNvPr id="4" name="Date Placeholder 3"/>
          <p:cNvSpPr>
            <a:spLocks noGrp="1"/>
          </p:cNvSpPr>
          <p:nvPr>
            <p:ph type="dt" sz="half" idx="10"/>
          </p:nvPr>
        </p:nvSpPr>
        <p:spPr/>
        <p:txBody>
          <a:bodyPr/>
          <a:lstStyle/>
          <a:p>
            <a:pPr>
              <a:defRPr/>
            </a:pPr>
            <a:r>
              <a:rPr lang="en-US" smtClean="0"/>
              <a:t>www.benkeet.com </a:t>
            </a:r>
            <a:endParaRPr lang="en-US" dirty="0"/>
          </a:p>
        </p:txBody>
      </p:sp>
      <p:sp>
        <p:nvSpPr>
          <p:cNvPr id="5" name="Slide Number Placeholder 4"/>
          <p:cNvSpPr>
            <a:spLocks noGrp="1"/>
          </p:cNvSpPr>
          <p:nvPr>
            <p:ph type="sldNum" sz="quarter" idx="12"/>
          </p:nvPr>
        </p:nvSpPr>
        <p:spPr/>
        <p:txBody>
          <a:bodyPr/>
          <a:lstStyle/>
          <a:p>
            <a:pPr>
              <a:defRPr/>
            </a:pPr>
            <a:r>
              <a:rPr lang="en-US" smtClean="0"/>
              <a:t>©2011 Ben Keet  </a:t>
            </a:r>
            <a:fld id="{8A15F6D3-D421-47CF-811A-68A879594C98}" type="slidenum">
              <a:rPr lang="nl-NL" smtClean="0"/>
              <a:pPr>
                <a:defRPr/>
              </a:pPr>
              <a:t>6</a:t>
            </a:fld>
            <a:r>
              <a:rPr lang="nl-NL" smtClean="0"/>
              <a:t> </a:t>
            </a:r>
          </a:p>
          <a:p>
            <a:pPr>
              <a:defRPr/>
            </a:pPr>
            <a:endParaRPr lang="en-US" dirty="0"/>
          </a:p>
        </p:txBody>
      </p:sp>
      <p:pic>
        <p:nvPicPr>
          <p:cNvPr id="3074" name="Picture 2" descr="C:\Users\Ben\Documents\work\presentations\WasteMINZ papers2011\lead paint\2011_10_04\lead testing useless Dompost27072011.jpg"/>
          <p:cNvPicPr>
            <a:picLocks noChangeAspect="1" noChangeArrowheads="1"/>
          </p:cNvPicPr>
          <p:nvPr/>
        </p:nvPicPr>
        <p:blipFill>
          <a:blip r:embed="rId3" cstate="print"/>
          <a:srcRect b="74976"/>
          <a:stretch>
            <a:fillRect/>
          </a:stretch>
        </p:blipFill>
        <p:spPr bwMode="auto">
          <a:xfrm>
            <a:off x="323528" y="2996952"/>
            <a:ext cx="4173749" cy="1512168"/>
          </a:xfrm>
          <a:prstGeom prst="rect">
            <a:avLst/>
          </a:prstGeom>
          <a:noFill/>
        </p:spPr>
      </p:pic>
      <p:pic>
        <p:nvPicPr>
          <p:cNvPr id="3075" name="Picture 3"/>
          <p:cNvPicPr>
            <a:picLocks noChangeAspect="1" noChangeArrowheads="1"/>
          </p:cNvPicPr>
          <p:nvPr/>
        </p:nvPicPr>
        <p:blipFill>
          <a:blip r:embed="rId4" cstate="print"/>
          <a:srcRect l="32481" t="10470" r="22632" b="78190"/>
          <a:stretch>
            <a:fillRect/>
          </a:stretch>
        </p:blipFill>
        <p:spPr bwMode="auto">
          <a:xfrm>
            <a:off x="3671392" y="1844824"/>
            <a:ext cx="5472608" cy="864096"/>
          </a:xfrm>
          <a:prstGeom prst="rect">
            <a:avLst/>
          </a:prstGeom>
          <a:noFill/>
          <a:ln w="9525">
            <a:noFill/>
            <a:miter lim="800000"/>
            <a:headEnd/>
            <a:tailEnd/>
          </a:ln>
        </p:spPr>
      </p:pic>
      <p:sp>
        <p:nvSpPr>
          <p:cNvPr id="10" name="TextBox 9"/>
          <p:cNvSpPr txBox="1"/>
          <p:nvPr/>
        </p:nvSpPr>
        <p:spPr>
          <a:xfrm>
            <a:off x="395536" y="4581128"/>
            <a:ext cx="4176464" cy="400110"/>
          </a:xfrm>
          <a:prstGeom prst="rect">
            <a:avLst/>
          </a:prstGeom>
          <a:noFill/>
        </p:spPr>
        <p:txBody>
          <a:bodyPr wrap="square" rtlCol="0">
            <a:spAutoFit/>
          </a:bodyPr>
          <a:lstStyle/>
          <a:p>
            <a:r>
              <a:rPr lang="en-NZ" sz="2000" dirty="0" smtClean="0">
                <a:latin typeface="Calibri" pitchFamily="34" charset="0"/>
                <a:cs typeface="Calibri" pitchFamily="34" charset="0"/>
              </a:rPr>
              <a:t>Dominion Post 27 July 2011</a:t>
            </a:r>
          </a:p>
        </p:txBody>
      </p:sp>
      <p:sp>
        <p:nvSpPr>
          <p:cNvPr id="11" name="TextBox 10"/>
          <p:cNvSpPr txBox="1"/>
          <p:nvPr/>
        </p:nvSpPr>
        <p:spPr>
          <a:xfrm>
            <a:off x="467544" y="5373216"/>
            <a:ext cx="3744416" cy="400110"/>
          </a:xfrm>
          <a:prstGeom prst="rect">
            <a:avLst/>
          </a:prstGeom>
          <a:solidFill>
            <a:srgbClr val="FFFF00"/>
          </a:solidFill>
        </p:spPr>
        <p:txBody>
          <a:bodyPr wrap="square" rtlCol="0">
            <a:spAutoFit/>
          </a:bodyPr>
          <a:lstStyle/>
          <a:p>
            <a:r>
              <a:rPr lang="en-NZ" sz="2000" dirty="0" smtClean="0">
                <a:latin typeface="Calibri" pitchFamily="34" charset="0"/>
                <a:cs typeface="Calibri" pitchFamily="34" charset="0"/>
              </a:rPr>
              <a:t>Are we taking Lead serious in NZ?</a:t>
            </a:r>
            <a:endParaRPr lang="en-NZ" sz="2000" dirty="0">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bg/>
                                          </p:spTgt>
                                        </p:tgtEl>
                                        <p:attrNameLst>
                                          <p:attrName>style.visibility</p:attrName>
                                        </p:attrNameLst>
                                      </p:cBhvr>
                                      <p:to>
                                        <p:strVal val="visible"/>
                                      </p:to>
                                    </p:set>
                                    <p:anim calcmode="lin" valueType="num">
                                      <p:cBhvr additive="base">
                                        <p:cTn id="7" dur="500" fill="hold"/>
                                        <p:tgtEl>
                                          <p:spTgt spid="11">
                                            <p:bg/>
                                          </p:spTgt>
                                        </p:tgtEl>
                                        <p:attrNameLst>
                                          <p:attrName>ppt_x</p:attrName>
                                        </p:attrNameLst>
                                      </p:cBhvr>
                                      <p:tavLst>
                                        <p:tav tm="0">
                                          <p:val>
                                            <p:strVal val="#ppt_x"/>
                                          </p:val>
                                        </p:tav>
                                        <p:tav tm="100000">
                                          <p:val>
                                            <p:strVal val="#ppt_x"/>
                                          </p:val>
                                        </p:tav>
                                      </p:tavLst>
                                    </p:anim>
                                    <p:anim calcmode="lin" valueType="num">
                                      <p:cBhvr additive="base">
                                        <p:cTn id="8" dur="500" fill="hold"/>
                                        <p:tgtEl>
                                          <p:spTgt spid="11">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anim calcmode="lin" valueType="num">
                                      <p:cBhvr additive="base">
                                        <p:cTn id="11"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allAtOnce"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6629400" cy="515144"/>
          </a:xfrm>
        </p:spPr>
        <p:txBody>
          <a:bodyPr/>
          <a:lstStyle/>
          <a:p>
            <a:r>
              <a:rPr lang="en-NZ" sz="2800" dirty="0" smtClean="0">
                <a:latin typeface="Calibri" pitchFamily="34" charset="0"/>
                <a:cs typeface="Calibri" pitchFamily="34" charset="0"/>
              </a:rPr>
              <a:t>Guidelines &amp; How to quantify ?</a:t>
            </a:r>
            <a:endParaRPr lang="en-NZ" sz="2800" dirty="0">
              <a:latin typeface="Calibri" pitchFamily="34" charset="0"/>
              <a:cs typeface="Calibri" pitchFamily="34" charset="0"/>
            </a:endParaRPr>
          </a:p>
        </p:txBody>
      </p:sp>
      <p:sp>
        <p:nvSpPr>
          <p:cNvPr id="3" name="Content Placeholder 2"/>
          <p:cNvSpPr>
            <a:spLocks noGrp="1"/>
          </p:cNvSpPr>
          <p:nvPr>
            <p:ph sz="half" idx="1"/>
          </p:nvPr>
        </p:nvSpPr>
        <p:spPr>
          <a:xfrm>
            <a:off x="467544" y="1268760"/>
            <a:ext cx="4248472" cy="5184576"/>
          </a:xfrm>
          <a:ln>
            <a:solidFill>
              <a:srgbClr val="006699"/>
            </a:solidFill>
          </a:ln>
        </p:spPr>
        <p:txBody>
          <a:bodyPr/>
          <a:lstStyle/>
          <a:p>
            <a:pPr>
              <a:buNone/>
            </a:pPr>
            <a:r>
              <a:rPr lang="en-NZ" sz="2000" u="sng" dirty="0" smtClean="0">
                <a:latin typeface="Calibri" pitchFamily="34" charset="0"/>
                <a:cs typeface="Calibri" pitchFamily="34" charset="0"/>
              </a:rPr>
              <a:t>Lead loading</a:t>
            </a:r>
          </a:p>
          <a:p>
            <a:pPr>
              <a:buNone/>
            </a:pPr>
            <a:endParaRPr lang="en-NZ" sz="2000" dirty="0" smtClean="0">
              <a:latin typeface="Calibri" pitchFamily="34" charset="0"/>
              <a:cs typeface="Calibri" pitchFamily="34" charset="0"/>
            </a:endParaRPr>
          </a:p>
          <a:p>
            <a:pPr>
              <a:buNone/>
            </a:pPr>
            <a:r>
              <a:rPr lang="en-NZ" sz="2000" dirty="0" smtClean="0">
                <a:latin typeface="Calibri" pitchFamily="34" charset="0"/>
                <a:cs typeface="Calibri" pitchFamily="34" charset="0"/>
              </a:rPr>
              <a:t> =   Sum of all surface areas containing lead</a:t>
            </a:r>
          </a:p>
          <a:p>
            <a:pPr>
              <a:buNone/>
            </a:pPr>
            <a:endParaRPr lang="en-NZ" sz="2000" dirty="0" smtClean="0">
              <a:latin typeface="Calibri" pitchFamily="34" charset="0"/>
              <a:cs typeface="Calibri" pitchFamily="34" charset="0"/>
            </a:endParaRPr>
          </a:p>
          <a:p>
            <a:pPr>
              <a:buNone/>
            </a:pPr>
            <a:r>
              <a:rPr lang="en-NZ" sz="2000" dirty="0" smtClean="0">
                <a:latin typeface="Calibri" pitchFamily="34" charset="0"/>
                <a:cs typeface="Calibri" pitchFamily="34" charset="0"/>
              </a:rPr>
              <a:t>Good correlation with lead in blood</a:t>
            </a:r>
          </a:p>
          <a:p>
            <a:pPr>
              <a:buNone/>
            </a:pPr>
            <a:endParaRPr lang="en-NZ" sz="2000" dirty="0" smtClean="0">
              <a:latin typeface="Calibri" pitchFamily="34" charset="0"/>
              <a:cs typeface="Calibri" pitchFamily="34" charset="0"/>
            </a:endParaRPr>
          </a:p>
          <a:p>
            <a:pPr>
              <a:buNone/>
            </a:pPr>
            <a:r>
              <a:rPr lang="en-NZ" sz="2000" dirty="0" smtClean="0">
                <a:latin typeface="Calibri" pitchFamily="34" charset="0"/>
                <a:cs typeface="Calibri" pitchFamily="34" charset="0"/>
              </a:rPr>
              <a:t>Hard to quantify (wipe test)</a:t>
            </a:r>
          </a:p>
          <a:p>
            <a:pPr>
              <a:buNone/>
            </a:pPr>
            <a:endParaRPr lang="en-NZ" sz="2000" dirty="0" smtClean="0">
              <a:latin typeface="Calibri" pitchFamily="34" charset="0"/>
              <a:cs typeface="Calibri" pitchFamily="34" charset="0"/>
            </a:endParaRPr>
          </a:p>
          <a:p>
            <a:pPr>
              <a:buNone/>
            </a:pPr>
            <a:r>
              <a:rPr lang="en-NZ" sz="2000" dirty="0" smtClean="0">
                <a:latin typeface="Calibri" pitchFamily="34" charset="0"/>
                <a:cs typeface="Calibri" pitchFamily="34" charset="0"/>
              </a:rPr>
              <a:t>Current clearance standards   (USEPA):</a:t>
            </a:r>
          </a:p>
          <a:p>
            <a:pPr>
              <a:buNone/>
            </a:pPr>
            <a:r>
              <a:rPr lang="en-NZ" sz="2000" dirty="0" smtClean="0">
                <a:latin typeface="Calibri" pitchFamily="34" charset="0"/>
                <a:cs typeface="Calibri" pitchFamily="34" charset="0"/>
              </a:rPr>
              <a:t>Floors:		100 </a:t>
            </a:r>
            <a:r>
              <a:rPr lang="el-GR" sz="2000" dirty="0" smtClean="0">
                <a:latin typeface="Calibri" pitchFamily="34" charset="0"/>
                <a:cs typeface="Calibri" pitchFamily="34" charset="0"/>
              </a:rPr>
              <a:t>μ</a:t>
            </a:r>
            <a:r>
              <a:rPr lang="en-NZ" sz="2000" dirty="0" smtClean="0">
                <a:latin typeface="Calibri" pitchFamily="34" charset="0"/>
                <a:cs typeface="Calibri" pitchFamily="34" charset="0"/>
              </a:rPr>
              <a:t>g/ft</a:t>
            </a:r>
            <a:r>
              <a:rPr lang="en-NZ" sz="2000" baseline="30000" dirty="0" smtClean="0">
                <a:latin typeface="Calibri" pitchFamily="34" charset="0"/>
                <a:cs typeface="Calibri" pitchFamily="34" charset="0"/>
              </a:rPr>
              <a:t>2</a:t>
            </a:r>
          </a:p>
          <a:p>
            <a:pPr>
              <a:buNone/>
            </a:pPr>
            <a:r>
              <a:rPr lang="en-NZ" sz="2000" dirty="0" smtClean="0">
                <a:latin typeface="Calibri" pitchFamily="34" charset="0"/>
                <a:cs typeface="Calibri" pitchFamily="34" charset="0"/>
              </a:rPr>
              <a:t>Window sills: 	 500 </a:t>
            </a:r>
            <a:r>
              <a:rPr lang="el-GR" sz="2000" dirty="0" smtClean="0">
                <a:latin typeface="Calibri" pitchFamily="34" charset="0"/>
                <a:cs typeface="Calibri" pitchFamily="34" charset="0"/>
              </a:rPr>
              <a:t>μ</a:t>
            </a:r>
            <a:r>
              <a:rPr lang="en-NZ" sz="2000" dirty="0" smtClean="0">
                <a:latin typeface="Calibri" pitchFamily="34" charset="0"/>
                <a:cs typeface="Calibri" pitchFamily="34" charset="0"/>
              </a:rPr>
              <a:t>g/ft</a:t>
            </a:r>
            <a:r>
              <a:rPr lang="en-NZ" sz="2000" baseline="30000" dirty="0" smtClean="0">
                <a:latin typeface="Calibri" pitchFamily="34" charset="0"/>
                <a:cs typeface="Calibri" pitchFamily="34" charset="0"/>
              </a:rPr>
              <a:t>2</a:t>
            </a:r>
          </a:p>
          <a:p>
            <a:pPr>
              <a:buNone/>
            </a:pPr>
            <a:r>
              <a:rPr lang="en-NZ" sz="2000" dirty="0" smtClean="0">
                <a:latin typeface="Calibri" pitchFamily="34" charset="0"/>
                <a:cs typeface="Calibri" pitchFamily="34" charset="0"/>
              </a:rPr>
              <a:t>Window wells:</a:t>
            </a:r>
            <a:r>
              <a:rPr lang="en-NZ" sz="2000" baseline="30000" dirty="0" smtClean="0">
                <a:latin typeface="Calibri" pitchFamily="34" charset="0"/>
                <a:cs typeface="Calibri" pitchFamily="34" charset="0"/>
              </a:rPr>
              <a:t>	</a:t>
            </a:r>
            <a:r>
              <a:rPr lang="en-NZ" sz="2000" dirty="0" smtClean="0">
                <a:latin typeface="Calibri" pitchFamily="34" charset="0"/>
                <a:cs typeface="Calibri" pitchFamily="34" charset="0"/>
              </a:rPr>
              <a:t> 800 </a:t>
            </a:r>
            <a:r>
              <a:rPr lang="el-GR" sz="2000" dirty="0" smtClean="0">
                <a:latin typeface="Calibri" pitchFamily="34" charset="0"/>
                <a:cs typeface="Calibri" pitchFamily="34" charset="0"/>
              </a:rPr>
              <a:t>μ</a:t>
            </a:r>
            <a:r>
              <a:rPr lang="en-NZ" sz="2000" dirty="0" smtClean="0">
                <a:latin typeface="Calibri" pitchFamily="34" charset="0"/>
                <a:cs typeface="Calibri" pitchFamily="34" charset="0"/>
              </a:rPr>
              <a:t>g/ft</a:t>
            </a:r>
            <a:r>
              <a:rPr lang="en-NZ" sz="2000" baseline="30000" dirty="0" smtClean="0">
                <a:latin typeface="Calibri" pitchFamily="34" charset="0"/>
                <a:cs typeface="Calibri" pitchFamily="34" charset="0"/>
              </a:rPr>
              <a:t>2</a:t>
            </a:r>
            <a:endParaRPr lang="en-NZ" sz="2000" dirty="0">
              <a:latin typeface="Calibri" pitchFamily="34" charset="0"/>
              <a:cs typeface="Calibri" pitchFamily="34" charset="0"/>
            </a:endParaRPr>
          </a:p>
        </p:txBody>
      </p:sp>
      <p:sp>
        <p:nvSpPr>
          <p:cNvPr id="4" name="Content Placeholder 3"/>
          <p:cNvSpPr>
            <a:spLocks noGrp="1"/>
          </p:cNvSpPr>
          <p:nvPr>
            <p:ph sz="half" idx="2"/>
          </p:nvPr>
        </p:nvSpPr>
        <p:spPr>
          <a:xfrm>
            <a:off x="5004048" y="1268760"/>
            <a:ext cx="3810000" cy="5184576"/>
          </a:xfrm>
          <a:ln>
            <a:solidFill>
              <a:srgbClr val="006699"/>
            </a:solidFill>
          </a:ln>
        </p:spPr>
        <p:txBody>
          <a:bodyPr/>
          <a:lstStyle/>
          <a:p>
            <a:pPr>
              <a:buNone/>
            </a:pPr>
            <a:r>
              <a:rPr lang="en-NZ" sz="2000" u="sng" dirty="0" smtClean="0">
                <a:latin typeface="Calibri" pitchFamily="34" charset="0"/>
                <a:cs typeface="Calibri" pitchFamily="34" charset="0"/>
              </a:rPr>
              <a:t>Lead  concentratio</a:t>
            </a:r>
            <a:r>
              <a:rPr lang="en-NZ" sz="2000" dirty="0" smtClean="0">
                <a:latin typeface="Calibri" pitchFamily="34" charset="0"/>
                <a:cs typeface="Calibri" pitchFamily="34" charset="0"/>
              </a:rPr>
              <a:t>n</a:t>
            </a:r>
          </a:p>
          <a:p>
            <a:pPr>
              <a:buNone/>
            </a:pPr>
            <a:endParaRPr lang="en-NZ" sz="2000" dirty="0" smtClean="0">
              <a:latin typeface="Calibri" pitchFamily="34" charset="0"/>
              <a:cs typeface="Calibri" pitchFamily="34" charset="0"/>
            </a:endParaRPr>
          </a:p>
          <a:p>
            <a:pPr>
              <a:buNone/>
            </a:pPr>
            <a:r>
              <a:rPr lang="en-NZ" sz="2000" dirty="0" smtClean="0">
                <a:latin typeface="Calibri" pitchFamily="34" charset="0"/>
                <a:cs typeface="Calibri" pitchFamily="34" charset="0"/>
              </a:rPr>
              <a:t> =  Concentration in house dust</a:t>
            </a:r>
          </a:p>
          <a:p>
            <a:pPr>
              <a:buNone/>
            </a:pPr>
            <a:endParaRPr lang="en-NZ" sz="2000" dirty="0" smtClean="0">
              <a:latin typeface="Calibri" pitchFamily="34" charset="0"/>
              <a:cs typeface="Calibri" pitchFamily="34" charset="0"/>
            </a:endParaRPr>
          </a:p>
          <a:p>
            <a:pPr>
              <a:buNone/>
            </a:pPr>
            <a:endParaRPr lang="en-NZ" sz="2000" dirty="0" smtClean="0">
              <a:latin typeface="Calibri" pitchFamily="34" charset="0"/>
              <a:cs typeface="Calibri" pitchFamily="34" charset="0"/>
            </a:endParaRPr>
          </a:p>
          <a:p>
            <a:pPr>
              <a:buNone/>
            </a:pPr>
            <a:r>
              <a:rPr lang="en-NZ" sz="2000" dirty="0" smtClean="0">
                <a:latin typeface="Calibri" pitchFamily="34" charset="0"/>
                <a:cs typeface="Calibri" pitchFamily="34" charset="0"/>
              </a:rPr>
              <a:t>Poor correlation with lead in blood</a:t>
            </a:r>
          </a:p>
          <a:p>
            <a:pPr>
              <a:buNone/>
            </a:pPr>
            <a:endParaRPr lang="en-NZ" sz="2000" dirty="0" smtClean="0">
              <a:latin typeface="Calibri" pitchFamily="34" charset="0"/>
              <a:cs typeface="Calibri" pitchFamily="34" charset="0"/>
            </a:endParaRPr>
          </a:p>
          <a:p>
            <a:pPr>
              <a:buNone/>
            </a:pPr>
            <a:r>
              <a:rPr lang="en-NZ" sz="2000" dirty="0" smtClean="0">
                <a:latin typeface="Calibri" pitchFamily="34" charset="0"/>
                <a:cs typeface="Calibri" pitchFamily="34" charset="0"/>
              </a:rPr>
              <a:t>Easy to quantify (dust sample)</a:t>
            </a:r>
          </a:p>
          <a:p>
            <a:pPr>
              <a:buNone/>
            </a:pPr>
            <a:endParaRPr lang="en-NZ" sz="2000" dirty="0" smtClean="0">
              <a:latin typeface="Calibri" pitchFamily="34" charset="0"/>
              <a:cs typeface="Calibri" pitchFamily="34" charset="0"/>
            </a:endParaRPr>
          </a:p>
          <a:p>
            <a:pPr>
              <a:buNone/>
            </a:pPr>
            <a:r>
              <a:rPr lang="en-NZ" sz="2000" dirty="0" smtClean="0">
                <a:latin typeface="Calibri" pitchFamily="34" charset="0"/>
                <a:cs typeface="Calibri" pitchFamily="34" charset="0"/>
              </a:rPr>
              <a:t>Current Guideline levels (USEPA)</a:t>
            </a:r>
          </a:p>
          <a:p>
            <a:pPr>
              <a:buNone/>
            </a:pPr>
            <a:r>
              <a:rPr lang="en-NZ" sz="2000" dirty="0" smtClean="0">
                <a:latin typeface="Calibri" pitchFamily="34" charset="0"/>
                <a:cs typeface="Calibri" pitchFamily="34" charset="0"/>
              </a:rPr>
              <a:t>Signal level:	300   mg/kg</a:t>
            </a:r>
          </a:p>
          <a:p>
            <a:pPr>
              <a:buNone/>
            </a:pPr>
            <a:r>
              <a:rPr lang="en-NZ" sz="2000" dirty="0" smtClean="0">
                <a:latin typeface="Calibri" pitchFamily="34" charset="0"/>
                <a:cs typeface="Calibri" pitchFamily="34" charset="0"/>
              </a:rPr>
              <a:t>Alarm level: 	1000 mg/kg</a:t>
            </a:r>
          </a:p>
          <a:p>
            <a:pPr>
              <a:buNone/>
            </a:pPr>
            <a:endParaRPr lang="en-NZ" sz="2000" dirty="0" smtClean="0">
              <a:latin typeface="Calibri" pitchFamily="34" charset="0"/>
              <a:cs typeface="Calibri" pitchFamily="34" charset="0"/>
            </a:endParaRPr>
          </a:p>
          <a:p>
            <a:pPr>
              <a:buNone/>
            </a:pPr>
            <a:endParaRPr lang="en-NZ" sz="2000" dirty="0">
              <a:latin typeface="Calibri" pitchFamily="34" charset="0"/>
              <a:cs typeface="Calibri" pitchFamily="34" charset="0"/>
            </a:endParaRPr>
          </a:p>
        </p:txBody>
      </p:sp>
      <p:sp>
        <p:nvSpPr>
          <p:cNvPr id="5" name="Date Placeholder 4"/>
          <p:cNvSpPr>
            <a:spLocks noGrp="1"/>
          </p:cNvSpPr>
          <p:nvPr>
            <p:ph type="dt" sz="half" idx="10"/>
          </p:nvPr>
        </p:nvSpPr>
        <p:spPr/>
        <p:txBody>
          <a:bodyPr/>
          <a:lstStyle/>
          <a:p>
            <a:pPr>
              <a:defRPr/>
            </a:pPr>
            <a:r>
              <a:rPr lang="en-US" smtClean="0"/>
              <a:t>www.benkeet.com </a:t>
            </a:r>
            <a:endParaRPr lang="en-US" dirty="0"/>
          </a:p>
        </p:txBody>
      </p:sp>
      <p:sp>
        <p:nvSpPr>
          <p:cNvPr id="6" name="Slide Number Placeholder 5"/>
          <p:cNvSpPr>
            <a:spLocks noGrp="1"/>
          </p:cNvSpPr>
          <p:nvPr>
            <p:ph type="sldNum" sz="quarter" idx="12"/>
          </p:nvPr>
        </p:nvSpPr>
        <p:spPr/>
        <p:txBody>
          <a:bodyPr/>
          <a:lstStyle/>
          <a:p>
            <a:pPr>
              <a:defRPr/>
            </a:pPr>
            <a:r>
              <a:rPr lang="en-US" smtClean="0"/>
              <a:t>©2008 Ben Keet  </a:t>
            </a:r>
            <a:fld id="{6B5CA942-BB73-4D1A-A23C-ECF01024EB06}" type="slidenum">
              <a:rPr lang="nl-NL" smtClean="0"/>
              <a:pPr>
                <a:defRPr/>
              </a:pPr>
              <a:t>7</a:t>
            </a:fld>
            <a:r>
              <a:rPr lang="nl-NL" smtClean="0"/>
              <a:t> </a:t>
            </a:r>
          </a:p>
          <a:p>
            <a:pPr>
              <a:defRPr/>
            </a:pP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Improve dust – blood concentration relationship</a:t>
            </a:r>
            <a:endParaRPr lang="en-NZ" dirty="0"/>
          </a:p>
        </p:txBody>
      </p:sp>
      <p:sp>
        <p:nvSpPr>
          <p:cNvPr id="3" name="Content Placeholder 2"/>
          <p:cNvSpPr>
            <a:spLocks noGrp="1"/>
          </p:cNvSpPr>
          <p:nvPr>
            <p:ph idx="1"/>
          </p:nvPr>
        </p:nvSpPr>
        <p:spPr/>
        <p:txBody>
          <a:bodyPr/>
          <a:lstStyle/>
          <a:p>
            <a:pPr>
              <a:buNone/>
            </a:pPr>
            <a:r>
              <a:rPr lang="en-NZ" dirty="0" smtClean="0"/>
              <a:t>Final USEPA report “Sampling house dust for lead” found:</a:t>
            </a:r>
          </a:p>
          <a:p>
            <a:endParaRPr lang="en-NZ" dirty="0" smtClean="0"/>
          </a:p>
          <a:p>
            <a:r>
              <a:rPr lang="en-NZ" dirty="0" smtClean="0"/>
              <a:t>Dust particles up to 200 micron are important for school age kids</a:t>
            </a:r>
          </a:p>
          <a:p>
            <a:endParaRPr lang="en-NZ" dirty="0" smtClean="0"/>
          </a:p>
          <a:p>
            <a:r>
              <a:rPr lang="en-NZ" dirty="0" smtClean="0"/>
              <a:t>Larger particles may be important for pre-school kids</a:t>
            </a:r>
          </a:p>
          <a:p>
            <a:endParaRPr lang="en-NZ" dirty="0" smtClean="0"/>
          </a:p>
          <a:p>
            <a:r>
              <a:rPr lang="en-NZ" dirty="0" smtClean="0"/>
              <a:t>Particles over 2 mm are generally not ingested </a:t>
            </a:r>
            <a:br>
              <a:rPr lang="en-NZ" dirty="0" smtClean="0"/>
            </a:br>
            <a:r>
              <a:rPr lang="en-NZ" dirty="0" smtClean="0"/>
              <a:t>					(except when biting toys)</a:t>
            </a:r>
          </a:p>
          <a:p>
            <a:pPr>
              <a:buNone/>
            </a:pPr>
            <a:endParaRPr lang="en-NZ" dirty="0" smtClean="0"/>
          </a:p>
          <a:p>
            <a:pPr>
              <a:buNone/>
            </a:pPr>
            <a:r>
              <a:rPr lang="en-NZ" i="1" dirty="0" smtClean="0"/>
              <a:t>		No stud to date has correlated </a:t>
            </a:r>
            <a:r>
              <a:rPr lang="en-NZ" i="1" dirty="0" smtClean="0"/>
              <a:t>lead blood concentration to </a:t>
            </a:r>
            <a:br>
              <a:rPr lang="en-NZ" i="1" dirty="0" smtClean="0"/>
            </a:br>
            <a:r>
              <a:rPr lang="en-NZ" i="1" dirty="0" smtClean="0"/>
              <a:t>		dust </a:t>
            </a:r>
            <a:r>
              <a:rPr lang="en-NZ" i="1" dirty="0" smtClean="0"/>
              <a:t>lead concentration of specific </a:t>
            </a:r>
            <a:r>
              <a:rPr lang="en-NZ" i="1" u="sng" dirty="0" smtClean="0"/>
              <a:t>particle size </a:t>
            </a:r>
          </a:p>
          <a:p>
            <a:pPr>
              <a:buNone/>
            </a:pPr>
            <a:endParaRPr lang="en-NZ" i="1" dirty="0"/>
          </a:p>
        </p:txBody>
      </p:sp>
      <p:sp>
        <p:nvSpPr>
          <p:cNvPr id="4" name="Date Placeholder 3"/>
          <p:cNvSpPr>
            <a:spLocks noGrp="1"/>
          </p:cNvSpPr>
          <p:nvPr>
            <p:ph type="dt" sz="half" idx="10"/>
          </p:nvPr>
        </p:nvSpPr>
        <p:spPr/>
        <p:txBody>
          <a:bodyPr/>
          <a:lstStyle/>
          <a:p>
            <a:pPr>
              <a:defRPr/>
            </a:pPr>
            <a:r>
              <a:rPr lang="en-US" smtClean="0"/>
              <a:t>www.benkeet.com </a:t>
            </a:r>
            <a:endParaRPr lang="en-US" dirty="0"/>
          </a:p>
        </p:txBody>
      </p:sp>
      <p:sp>
        <p:nvSpPr>
          <p:cNvPr id="5" name="Slide Number Placeholder 4"/>
          <p:cNvSpPr>
            <a:spLocks noGrp="1"/>
          </p:cNvSpPr>
          <p:nvPr>
            <p:ph type="sldNum" sz="quarter" idx="12"/>
          </p:nvPr>
        </p:nvSpPr>
        <p:spPr/>
        <p:txBody>
          <a:bodyPr/>
          <a:lstStyle/>
          <a:p>
            <a:pPr>
              <a:defRPr/>
            </a:pPr>
            <a:r>
              <a:rPr lang="en-US" smtClean="0"/>
              <a:t>©2011 Ben Keet  </a:t>
            </a:r>
            <a:fld id="{8A15F6D3-D421-47CF-811A-68A879594C98}" type="slidenum">
              <a:rPr lang="nl-NL" smtClean="0"/>
              <a:pPr>
                <a:defRPr/>
              </a:pPr>
              <a:t>8</a:t>
            </a:fld>
            <a:r>
              <a:rPr lang="nl-NL" smtClean="0"/>
              <a:t> </a:t>
            </a:r>
          </a:p>
          <a:p>
            <a:pPr>
              <a:defRPr/>
            </a:pP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270576" cy="1523256"/>
          </a:xfrm>
        </p:spPr>
        <p:txBody>
          <a:bodyPr/>
          <a:lstStyle/>
          <a:p>
            <a:r>
              <a:rPr lang="en-NZ" dirty="0" smtClean="0"/>
              <a:t>Our hypotheses:  </a:t>
            </a:r>
            <a:br>
              <a:rPr lang="en-NZ" dirty="0" smtClean="0"/>
            </a:br>
            <a:r>
              <a:rPr lang="en-NZ" dirty="0" smtClean="0"/>
              <a:t>1   better correlation lead in blood with lead in fine dust</a:t>
            </a:r>
            <a:br>
              <a:rPr lang="en-NZ" dirty="0" smtClean="0"/>
            </a:br>
            <a:r>
              <a:rPr lang="en-NZ" dirty="0" smtClean="0"/>
              <a:t>2  Lead concentration in particle seize indicates </a:t>
            </a:r>
            <a:r>
              <a:rPr lang="en-NZ" dirty="0" smtClean="0"/>
              <a:t>source </a:t>
            </a:r>
            <a:br>
              <a:rPr lang="en-NZ" dirty="0" smtClean="0"/>
            </a:br>
            <a:r>
              <a:rPr lang="en-NZ" dirty="0" smtClean="0"/>
              <a:t>? Could be other factors; lead speciation, bio-availability  </a:t>
            </a:r>
            <a:endParaRPr lang="en-NZ" dirty="0"/>
          </a:p>
        </p:txBody>
      </p:sp>
      <p:sp>
        <p:nvSpPr>
          <p:cNvPr id="3" name="Content Placeholder 2"/>
          <p:cNvSpPr>
            <a:spLocks noGrp="1"/>
          </p:cNvSpPr>
          <p:nvPr>
            <p:ph idx="1"/>
          </p:nvPr>
        </p:nvSpPr>
        <p:spPr>
          <a:xfrm>
            <a:off x="685800" y="2492896"/>
            <a:ext cx="7772400" cy="3603104"/>
          </a:xfrm>
        </p:spPr>
        <p:txBody>
          <a:bodyPr/>
          <a:lstStyle/>
          <a:p>
            <a:pPr>
              <a:buNone/>
            </a:pPr>
            <a:r>
              <a:rPr lang="en-NZ" dirty="0" smtClean="0"/>
              <a:t>Ad 1  Proposed further research to MoH – no interest so far</a:t>
            </a:r>
          </a:p>
          <a:p>
            <a:pPr>
              <a:buNone/>
            </a:pPr>
            <a:endParaRPr lang="en-NZ" dirty="0" smtClean="0"/>
          </a:p>
          <a:p>
            <a:pPr>
              <a:buNone/>
            </a:pPr>
            <a:r>
              <a:rPr lang="en-NZ" dirty="0" smtClean="0"/>
              <a:t>Ad 2  Determined lead in particle size fractions of house dust  </a:t>
            </a:r>
            <a:br>
              <a:rPr lang="en-NZ" dirty="0" smtClean="0"/>
            </a:br>
            <a:r>
              <a:rPr lang="en-NZ" dirty="0" smtClean="0"/>
              <a:t>					(vacuum cleaner bag)</a:t>
            </a:r>
          </a:p>
          <a:p>
            <a:pPr>
              <a:buNone/>
            </a:pPr>
            <a:r>
              <a:rPr lang="en-NZ" dirty="0" smtClean="0"/>
              <a:t>Initial findings:</a:t>
            </a:r>
          </a:p>
          <a:p>
            <a:pPr>
              <a:buNone/>
            </a:pPr>
            <a:endParaRPr lang="en-NZ" dirty="0" smtClean="0"/>
          </a:p>
          <a:p>
            <a:r>
              <a:rPr lang="en-NZ" dirty="0" smtClean="0"/>
              <a:t>Coarse particles containing lead </a:t>
            </a:r>
            <a:r>
              <a:rPr lang="en-NZ" dirty="0" smtClean="0"/>
              <a:t>originate mainly from </a:t>
            </a:r>
            <a:r>
              <a:rPr lang="en-NZ" dirty="0" smtClean="0"/>
              <a:t>indoors</a:t>
            </a:r>
          </a:p>
          <a:p>
            <a:r>
              <a:rPr lang="en-NZ" dirty="0" smtClean="0"/>
              <a:t>Fine particles containing lead are carried in house from outdoors</a:t>
            </a:r>
            <a:endParaRPr lang="en-NZ" dirty="0"/>
          </a:p>
        </p:txBody>
      </p:sp>
      <p:sp>
        <p:nvSpPr>
          <p:cNvPr id="4" name="Date Placeholder 3"/>
          <p:cNvSpPr>
            <a:spLocks noGrp="1"/>
          </p:cNvSpPr>
          <p:nvPr>
            <p:ph type="dt" sz="half" idx="10"/>
          </p:nvPr>
        </p:nvSpPr>
        <p:spPr/>
        <p:txBody>
          <a:bodyPr/>
          <a:lstStyle/>
          <a:p>
            <a:pPr>
              <a:defRPr/>
            </a:pPr>
            <a:r>
              <a:rPr lang="en-US" smtClean="0"/>
              <a:t>www.benkeet.com </a:t>
            </a:r>
            <a:endParaRPr lang="en-US" dirty="0"/>
          </a:p>
        </p:txBody>
      </p:sp>
      <p:sp>
        <p:nvSpPr>
          <p:cNvPr id="5" name="Slide Number Placeholder 4"/>
          <p:cNvSpPr>
            <a:spLocks noGrp="1"/>
          </p:cNvSpPr>
          <p:nvPr>
            <p:ph type="sldNum" sz="quarter" idx="12"/>
          </p:nvPr>
        </p:nvSpPr>
        <p:spPr/>
        <p:txBody>
          <a:bodyPr/>
          <a:lstStyle/>
          <a:p>
            <a:pPr>
              <a:defRPr/>
            </a:pPr>
            <a:r>
              <a:rPr lang="en-US" smtClean="0"/>
              <a:t>©2011 Ben Keet  </a:t>
            </a:r>
            <a:fld id="{8A15F6D3-D421-47CF-811A-68A879594C98}" type="slidenum">
              <a:rPr lang="nl-NL" smtClean="0"/>
              <a:pPr>
                <a:defRPr/>
              </a:pPr>
              <a:t>9</a:t>
            </a:fld>
            <a:r>
              <a:rPr lang="nl-NL" smtClean="0"/>
              <a:t> </a:t>
            </a:r>
          </a:p>
          <a:p>
            <a:pPr>
              <a:defRPr/>
            </a:pP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6629400" cy="731168"/>
          </a:xfrm>
        </p:spPr>
        <p:txBody>
          <a:bodyPr/>
          <a:lstStyle/>
          <a:p>
            <a:r>
              <a:rPr lang="en-NZ" dirty="0" smtClean="0"/>
              <a:t>Health Effects</a:t>
            </a:r>
            <a:endParaRPr lang="en-NZ" dirty="0"/>
          </a:p>
        </p:txBody>
      </p:sp>
      <p:sp>
        <p:nvSpPr>
          <p:cNvPr id="3" name="Content Placeholder 2"/>
          <p:cNvSpPr>
            <a:spLocks noGrp="1"/>
          </p:cNvSpPr>
          <p:nvPr>
            <p:ph idx="1"/>
          </p:nvPr>
        </p:nvSpPr>
        <p:spPr>
          <a:xfrm>
            <a:off x="5724128" y="1412776"/>
            <a:ext cx="3024336" cy="4683224"/>
          </a:xfrm>
        </p:spPr>
        <p:txBody>
          <a:bodyPr/>
          <a:lstStyle/>
          <a:p>
            <a:pPr marL="0" indent="0">
              <a:buNone/>
            </a:pPr>
            <a:r>
              <a:rPr lang="en-NZ" dirty="0" smtClean="0"/>
              <a:t>At lead in blood concentration of 10 </a:t>
            </a:r>
            <a:r>
              <a:rPr lang="el-GR" dirty="0" smtClean="0"/>
              <a:t>μ</a:t>
            </a:r>
            <a:r>
              <a:rPr lang="en-NZ" dirty="0" smtClean="0"/>
              <a:t>g/dl there is a drop of 7 – 15 IQ points</a:t>
            </a:r>
          </a:p>
          <a:p>
            <a:pPr marL="0" indent="0">
              <a:buNone/>
            </a:pPr>
            <a:endParaRPr lang="en-NZ" dirty="0" smtClean="0"/>
          </a:p>
          <a:p>
            <a:pPr marL="0" indent="0">
              <a:buNone/>
            </a:pPr>
            <a:r>
              <a:rPr lang="en-NZ" dirty="0" smtClean="0"/>
              <a:t>1000 mg/kg in dust raises blood lead by 1 – 10 </a:t>
            </a:r>
            <a:r>
              <a:rPr lang="el-GR" dirty="0" smtClean="0"/>
              <a:t>μ</a:t>
            </a:r>
            <a:r>
              <a:rPr lang="en-NZ" dirty="0" smtClean="0"/>
              <a:t>g/dl </a:t>
            </a:r>
          </a:p>
          <a:p>
            <a:pPr marL="0" indent="0">
              <a:buNone/>
            </a:pPr>
            <a:r>
              <a:rPr lang="en-NZ" sz="1800" dirty="0" smtClean="0"/>
              <a:t>(large range)</a:t>
            </a:r>
          </a:p>
          <a:p>
            <a:pPr marL="0" indent="0">
              <a:buNone/>
            </a:pPr>
            <a:endParaRPr lang="en-NZ" sz="1800" dirty="0" smtClean="0"/>
          </a:p>
          <a:p>
            <a:pPr marL="0" indent="0">
              <a:buNone/>
            </a:pPr>
            <a:r>
              <a:rPr lang="en-NZ" dirty="0" smtClean="0"/>
              <a:t>Lead is build in bones, and is ‘recycled’ in the body.</a:t>
            </a:r>
          </a:p>
          <a:p>
            <a:pPr marL="0" indent="0">
              <a:buNone/>
            </a:pPr>
            <a:endParaRPr lang="en-NZ" dirty="0" smtClean="0"/>
          </a:p>
          <a:p>
            <a:pPr marL="0" indent="0">
              <a:buNone/>
            </a:pPr>
            <a:r>
              <a:rPr lang="en-NZ" dirty="0" smtClean="0"/>
              <a:t>Result: </a:t>
            </a:r>
            <a:r>
              <a:rPr lang="en-NZ" b="1" dirty="0" smtClean="0"/>
              <a:t>life long poisoning </a:t>
            </a:r>
            <a:r>
              <a:rPr lang="en-NZ" dirty="0" smtClean="0"/>
              <a:t>from childhood exposure</a:t>
            </a:r>
          </a:p>
        </p:txBody>
      </p:sp>
      <p:sp>
        <p:nvSpPr>
          <p:cNvPr id="4" name="Date Placeholder 3"/>
          <p:cNvSpPr>
            <a:spLocks noGrp="1"/>
          </p:cNvSpPr>
          <p:nvPr>
            <p:ph type="dt" sz="half" idx="10"/>
          </p:nvPr>
        </p:nvSpPr>
        <p:spPr/>
        <p:txBody>
          <a:bodyPr/>
          <a:lstStyle/>
          <a:p>
            <a:pPr>
              <a:defRPr/>
            </a:pPr>
            <a:r>
              <a:rPr lang="en-US" smtClean="0"/>
              <a:t>www.benkeet.com </a:t>
            </a:r>
            <a:endParaRPr lang="en-US" dirty="0"/>
          </a:p>
        </p:txBody>
      </p:sp>
      <p:sp>
        <p:nvSpPr>
          <p:cNvPr id="5" name="Slide Number Placeholder 4"/>
          <p:cNvSpPr>
            <a:spLocks noGrp="1"/>
          </p:cNvSpPr>
          <p:nvPr>
            <p:ph type="sldNum" sz="quarter" idx="12"/>
          </p:nvPr>
        </p:nvSpPr>
        <p:spPr/>
        <p:txBody>
          <a:bodyPr/>
          <a:lstStyle/>
          <a:p>
            <a:pPr>
              <a:defRPr/>
            </a:pPr>
            <a:r>
              <a:rPr lang="en-US" smtClean="0"/>
              <a:t>©2011 Ben Keet  </a:t>
            </a:r>
            <a:fld id="{8A15F6D3-D421-47CF-811A-68A879594C98}" type="slidenum">
              <a:rPr lang="nl-NL" smtClean="0"/>
              <a:pPr>
                <a:defRPr/>
              </a:pPr>
              <a:t>10</a:t>
            </a:fld>
            <a:r>
              <a:rPr lang="nl-NL" smtClean="0"/>
              <a:t> </a:t>
            </a:r>
          </a:p>
          <a:p>
            <a:pPr>
              <a:defRPr/>
            </a:pPr>
            <a:endParaRPr lang="en-US" dirty="0"/>
          </a:p>
        </p:txBody>
      </p:sp>
      <p:pic>
        <p:nvPicPr>
          <p:cNvPr id="6" name="Picture 5"/>
          <p:cNvPicPr/>
          <p:nvPr/>
        </p:nvPicPr>
        <p:blipFill>
          <a:blip r:embed="rId3" cstate="print"/>
          <a:srcRect l="22153" t="21548" r="48015" b="24641"/>
          <a:stretch>
            <a:fillRect/>
          </a:stretch>
        </p:blipFill>
        <p:spPr bwMode="auto">
          <a:xfrm>
            <a:off x="755576" y="1412776"/>
            <a:ext cx="4858459" cy="4680520"/>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6629400" cy="731168"/>
          </a:xfrm>
        </p:spPr>
        <p:txBody>
          <a:bodyPr/>
          <a:lstStyle/>
          <a:p>
            <a:r>
              <a:rPr lang="en-NZ" dirty="0" smtClean="0"/>
              <a:t>Hawke’s Bay study</a:t>
            </a:r>
            <a:endParaRPr lang="en-NZ" dirty="0"/>
          </a:p>
        </p:txBody>
      </p:sp>
      <p:sp>
        <p:nvSpPr>
          <p:cNvPr id="3" name="Content Placeholder 2"/>
          <p:cNvSpPr>
            <a:spLocks noGrp="1"/>
          </p:cNvSpPr>
          <p:nvPr>
            <p:ph idx="1"/>
          </p:nvPr>
        </p:nvSpPr>
        <p:spPr>
          <a:xfrm>
            <a:off x="685800" y="1556792"/>
            <a:ext cx="7772400" cy="4539208"/>
          </a:xfrm>
        </p:spPr>
        <p:txBody>
          <a:bodyPr/>
          <a:lstStyle/>
          <a:p>
            <a:r>
              <a:rPr lang="en-NZ" dirty="0" smtClean="0"/>
              <a:t>14 houses surveyed  </a:t>
            </a:r>
          </a:p>
          <a:p>
            <a:r>
              <a:rPr lang="en-NZ" dirty="0" smtClean="0"/>
              <a:t>most showed high lead concentration in house dust</a:t>
            </a:r>
          </a:p>
          <a:p>
            <a:r>
              <a:rPr lang="en-NZ" dirty="0" smtClean="0"/>
              <a:t>5 gave permission to use </a:t>
            </a:r>
            <a:r>
              <a:rPr lang="en-NZ" dirty="0" smtClean="0"/>
              <a:t>results (not the 2 with very high lead levels)</a:t>
            </a:r>
            <a:endParaRPr lang="en-NZ" dirty="0" smtClean="0"/>
          </a:p>
          <a:p>
            <a:endParaRPr lang="en-NZ" dirty="0" smtClean="0"/>
          </a:p>
          <a:p>
            <a:pPr>
              <a:buNone/>
            </a:pPr>
            <a:r>
              <a:rPr lang="en-NZ" dirty="0" smtClean="0"/>
              <a:t>Houses are:</a:t>
            </a:r>
          </a:p>
          <a:p>
            <a:pPr marL="457200" indent="-457200">
              <a:buFont typeface="+mj-lt"/>
              <a:buAutoNum type="arabicPeriod"/>
            </a:pPr>
            <a:r>
              <a:rPr lang="en-NZ" dirty="0" smtClean="0"/>
              <a:t>Mid 1980-ies town house</a:t>
            </a:r>
          </a:p>
          <a:p>
            <a:pPr marL="457200" indent="-457200">
              <a:buFont typeface="+mj-lt"/>
              <a:buAutoNum type="arabicPeriod"/>
            </a:pPr>
            <a:r>
              <a:rPr lang="en-NZ" dirty="0" smtClean="0"/>
              <a:t>1900 house in orchard</a:t>
            </a:r>
          </a:p>
          <a:p>
            <a:pPr marL="457200" indent="-457200">
              <a:buFont typeface="+mj-lt"/>
              <a:buAutoNum type="arabicPeriod"/>
            </a:pPr>
            <a:r>
              <a:rPr lang="en-NZ" dirty="0" smtClean="0"/>
              <a:t>Pre-1900 Bach along coast</a:t>
            </a:r>
          </a:p>
          <a:p>
            <a:pPr marL="457200" indent="-457200">
              <a:buFont typeface="+mj-lt"/>
              <a:buAutoNum type="arabicPeriod"/>
            </a:pPr>
            <a:r>
              <a:rPr lang="en-NZ" dirty="0" smtClean="0"/>
              <a:t>1880 villa</a:t>
            </a:r>
          </a:p>
          <a:p>
            <a:pPr marL="457200" indent="-457200">
              <a:buFont typeface="+mj-lt"/>
              <a:buAutoNum type="arabicPeriod"/>
            </a:pPr>
            <a:r>
              <a:rPr lang="en-NZ" dirty="0" smtClean="0"/>
              <a:t>1910 villa</a:t>
            </a:r>
            <a:endParaRPr lang="en-NZ" dirty="0"/>
          </a:p>
        </p:txBody>
      </p:sp>
      <p:sp>
        <p:nvSpPr>
          <p:cNvPr id="4" name="Date Placeholder 3"/>
          <p:cNvSpPr>
            <a:spLocks noGrp="1"/>
          </p:cNvSpPr>
          <p:nvPr>
            <p:ph type="dt" sz="half" idx="10"/>
          </p:nvPr>
        </p:nvSpPr>
        <p:spPr/>
        <p:txBody>
          <a:bodyPr/>
          <a:lstStyle/>
          <a:p>
            <a:pPr>
              <a:defRPr/>
            </a:pPr>
            <a:r>
              <a:rPr lang="en-US" smtClean="0"/>
              <a:t>www.benkeet.com </a:t>
            </a:r>
            <a:endParaRPr lang="en-US" dirty="0"/>
          </a:p>
        </p:txBody>
      </p:sp>
      <p:sp>
        <p:nvSpPr>
          <p:cNvPr id="5" name="Slide Number Placeholder 4"/>
          <p:cNvSpPr>
            <a:spLocks noGrp="1"/>
          </p:cNvSpPr>
          <p:nvPr>
            <p:ph type="sldNum" sz="quarter" idx="12"/>
          </p:nvPr>
        </p:nvSpPr>
        <p:spPr/>
        <p:txBody>
          <a:bodyPr/>
          <a:lstStyle/>
          <a:p>
            <a:pPr>
              <a:defRPr/>
            </a:pPr>
            <a:r>
              <a:rPr lang="en-US" smtClean="0"/>
              <a:t>©2011 Ben Keet  </a:t>
            </a:r>
            <a:fld id="{8A15F6D3-D421-47CF-811A-68A879594C98}" type="slidenum">
              <a:rPr lang="nl-NL" smtClean="0"/>
              <a:pPr>
                <a:defRPr/>
              </a:pPr>
              <a:t>11</a:t>
            </a:fld>
            <a:r>
              <a:rPr lang="nl-NL" smtClean="0"/>
              <a:t> </a:t>
            </a:r>
          </a:p>
          <a:p>
            <a:pPr>
              <a:defRPr/>
            </a:pP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Sampling and Analytical Procedure</a:t>
            </a:r>
            <a:endParaRPr lang="en-NZ" dirty="0"/>
          </a:p>
        </p:txBody>
      </p:sp>
      <p:sp>
        <p:nvSpPr>
          <p:cNvPr id="3" name="Content Placeholder 2"/>
          <p:cNvSpPr>
            <a:spLocks noGrp="1"/>
          </p:cNvSpPr>
          <p:nvPr>
            <p:ph idx="1"/>
          </p:nvPr>
        </p:nvSpPr>
        <p:spPr>
          <a:xfrm>
            <a:off x="1259632" y="5229200"/>
            <a:ext cx="7198568" cy="866800"/>
          </a:xfrm>
        </p:spPr>
        <p:txBody>
          <a:bodyPr/>
          <a:lstStyle/>
          <a:p>
            <a:r>
              <a:rPr lang="en-NZ" dirty="0" smtClean="0"/>
              <a:t>Sieve dust from vacuum cleaner bag</a:t>
            </a:r>
          </a:p>
          <a:p>
            <a:r>
              <a:rPr lang="en-NZ" dirty="0" smtClean="0"/>
              <a:t>Analyse fractions with XRF analyser</a:t>
            </a:r>
            <a:endParaRPr lang="en-NZ" dirty="0"/>
          </a:p>
        </p:txBody>
      </p:sp>
      <p:sp>
        <p:nvSpPr>
          <p:cNvPr id="4" name="Date Placeholder 3"/>
          <p:cNvSpPr>
            <a:spLocks noGrp="1"/>
          </p:cNvSpPr>
          <p:nvPr>
            <p:ph type="dt" sz="half" idx="10"/>
          </p:nvPr>
        </p:nvSpPr>
        <p:spPr/>
        <p:txBody>
          <a:bodyPr/>
          <a:lstStyle/>
          <a:p>
            <a:pPr>
              <a:defRPr/>
            </a:pPr>
            <a:r>
              <a:rPr lang="en-US" smtClean="0"/>
              <a:t>www.benkeet.com </a:t>
            </a:r>
            <a:endParaRPr lang="en-US" dirty="0"/>
          </a:p>
        </p:txBody>
      </p:sp>
      <p:sp>
        <p:nvSpPr>
          <p:cNvPr id="5" name="Slide Number Placeholder 4"/>
          <p:cNvSpPr>
            <a:spLocks noGrp="1"/>
          </p:cNvSpPr>
          <p:nvPr>
            <p:ph type="sldNum" sz="quarter" idx="12"/>
          </p:nvPr>
        </p:nvSpPr>
        <p:spPr/>
        <p:txBody>
          <a:bodyPr/>
          <a:lstStyle/>
          <a:p>
            <a:pPr>
              <a:defRPr/>
            </a:pPr>
            <a:r>
              <a:rPr lang="en-US" smtClean="0"/>
              <a:t>©2011 Ben Keet  </a:t>
            </a:r>
            <a:fld id="{8A15F6D3-D421-47CF-811A-68A879594C98}" type="slidenum">
              <a:rPr lang="nl-NL" smtClean="0"/>
              <a:pPr>
                <a:defRPr/>
              </a:pPr>
              <a:t>12</a:t>
            </a:fld>
            <a:r>
              <a:rPr lang="nl-NL" smtClean="0"/>
              <a:t> </a:t>
            </a:r>
          </a:p>
          <a:p>
            <a:pPr>
              <a:defRPr/>
            </a:pPr>
            <a:endParaRPr lang="en-US" dirty="0"/>
          </a:p>
        </p:txBody>
      </p:sp>
      <p:pic>
        <p:nvPicPr>
          <p:cNvPr id="6" name="Picture 5" descr="DSCF0201"/>
          <p:cNvPicPr/>
          <p:nvPr/>
        </p:nvPicPr>
        <p:blipFill>
          <a:blip r:embed="rId3" cstate="print"/>
          <a:srcRect l="20329" t="19760" r="16858" b="32330"/>
          <a:stretch>
            <a:fillRect/>
          </a:stretch>
        </p:blipFill>
        <p:spPr bwMode="auto">
          <a:xfrm>
            <a:off x="827584" y="1556792"/>
            <a:ext cx="7056784" cy="3600400"/>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27784" y="332656"/>
            <a:ext cx="5405264" cy="432048"/>
          </a:xfrm>
        </p:spPr>
        <p:txBody>
          <a:bodyPr/>
          <a:lstStyle/>
          <a:p>
            <a:r>
              <a:rPr lang="en-NZ" dirty="0" smtClean="0"/>
              <a:t>Next analyse painted surfaces</a:t>
            </a:r>
            <a:endParaRPr lang="en-NZ" dirty="0"/>
          </a:p>
        </p:txBody>
      </p:sp>
      <p:sp>
        <p:nvSpPr>
          <p:cNvPr id="4" name="Date Placeholder 3"/>
          <p:cNvSpPr>
            <a:spLocks noGrp="1"/>
          </p:cNvSpPr>
          <p:nvPr>
            <p:ph type="dt" sz="half" idx="10"/>
          </p:nvPr>
        </p:nvSpPr>
        <p:spPr/>
        <p:txBody>
          <a:bodyPr/>
          <a:lstStyle/>
          <a:p>
            <a:pPr>
              <a:defRPr/>
            </a:pPr>
            <a:r>
              <a:rPr lang="en-US" smtClean="0"/>
              <a:t>www.benkeet.com </a:t>
            </a:r>
            <a:endParaRPr lang="en-US" dirty="0"/>
          </a:p>
        </p:txBody>
      </p:sp>
      <p:sp>
        <p:nvSpPr>
          <p:cNvPr id="5" name="Slide Number Placeholder 4"/>
          <p:cNvSpPr>
            <a:spLocks noGrp="1"/>
          </p:cNvSpPr>
          <p:nvPr>
            <p:ph type="sldNum" sz="quarter" idx="12"/>
          </p:nvPr>
        </p:nvSpPr>
        <p:spPr/>
        <p:txBody>
          <a:bodyPr/>
          <a:lstStyle/>
          <a:p>
            <a:pPr>
              <a:defRPr/>
            </a:pPr>
            <a:r>
              <a:rPr lang="en-US" smtClean="0"/>
              <a:t>©2011 Ben Keet  </a:t>
            </a:r>
            <a:fld id="{8A15F6D3-D421-47CF-811A-68A879594C98}" type="slidenum">
              <a:rPr lang="nl-NL" smtClean="0"/>
              <a:pPr>
                <a:defRPr/>
              </a:pPr>
              <a:t>13</a:t>
            </a:fld>
            <a:r>
              <a:rPr lang="nl-NL" smtClean="0"/>
              <a:t> </a:t>
            </a:r>
          </a:p>
          <a:p>
            <a:pPr>
              <a:defRPr/>
            </a:pPr>
            <a:endParaRPr lang="en-US" dirty="0"/>
          </a:p>
        </p:txBody>
      </p:sp>
      <p:pic>
        <p:nvPicPr>
          <p:cNvPr id="7" name="Picture 6" descr="DSCF0205"/>
          <p:cNvPicPr/>
          <p:nvPr/>
        </p:nvPicPr>
        <p:blipFill>
          <a:blip r:embed="rId3" cstate="print"/>
          <a:srcRect l="30206" t="28519" r="34384"/>
          <a:stretch>
            <a:fillRect/>
          </a:stretch>
        </p:blipFill>
        <p:spPr bwMode="auto">
          <a:xfrm>
            <a:off x="323528" y="836712"/>
            <a:ext cx="2736304" cy="3240360"/>
          </a:xfrm>
          <a:prstGeom prst="rect">
            <a:avLst/>
          </a:prstGeom>
          <a:noFill/>
          <a:ln w="9525">
            <a:noFill/>
            <a:miter lim="800000"/>
            <a:headEnd/>
            <a:tailEnd/>
          </a:ln>
        </p:spPr>
      </p:pic>
      <p:pic>
        <p:nvPicPr>
          <p:cNvPr id="8" name="Picture 7" descr="DSCF0204"/>
          <p:cNvPicPr/>
          <p:nvPr/>
        </p:nvPicPr>
        <p:blipFill>
          <a:blip r:embed="rId4" cstate="print"/>
          <a:srcRect l="16512" r="33325"/>
          <a:stretch>
            <a:fillRect/>
          </a:stretch>
        </p:blipFill>
        <p:spPr bwMode="auto">
          <a:xfrm>
            <a:off x="2267744" y="2564904"/>
            <a:ext cx="3024336" cy="3384376"/>
          </a:xfrm>
          <a:prstGeom prst="rect">
            <a:avLst/>
          </a:prstGeom>
          <a:noFill/>
          <a:ln w="9525">
            <a:noFill/>
            <a:miter lim="800000"/>
            <a:headEnd/>
            <a:tailEnd/>
          </a:ln>
        </p:spPr>
      </p:pic>
      <p:pic>
        <p:nvPicPr>
          <p:cNvPr id="9" name="Picture 8" descr="DSCF0203"/>
          <p:cNvPicPr/>
          <p:nvPr/>
        </p:nvPicPr>
        <p:blipFill>
          <a:blip r:embed="rId5" cstate="print"/>
          <a:srcRect l="33272"/>
          <a:stretch>
            <a:fillRect/>
          </a:stretch>
        </p:blipFill>
        <p:spPr bwMode="auto">
          <a:xfrm>
            <a:off x="6084168" y="2492896"/>
            <a:ext cx="2736304" cy="3276332"/>
          </a:xfrm>
          <a:prstGeom prst="rect">
            <a:avLst/>
          </a:prstGeom>
          <a:noFill/>
          <a:ln w="9525">
            <a:noFill/>
            <a:miter lim="800000"/>
            <a:headEnd/>
            <a:tailEnd/>
          </a:ln>
        </p:spPr>
      </p:pic>
      <p:cxnSp>
        <p:nvCxnSpPr>
          <p:cNvPr id="4098" name="AutoShape 2"/>
          <p:cNvCxnSpPr>
            <a:cxnSpLocks noChangeShapeType="1"/>
            <a:stCxn id="24" idx="4"/>
          </p:cNvCxnSpPr>
          <p:nvPr/>
        </p:nvCxnSpPr>
        <p:spPr bwMode="auto">
          <a:xfrm flipH="1">
            <a:off x="4788024" y="2060848"/>
            <a:ext cx="756084" cy="2450058"/>
          </a:xfrm>
          <a:prstGeom prst="straightConnector1">
            <a:avLst/>
          </a:prstGeom>
          <a:noFill/>
          <a:ln w="9525">
            <a:solidFill>
              <a:srgbClr val="000000"/>
            </a:solidFill>
            <a:round/>
            <a:headEnd/>
            <a:tailEnd type="triangle" w="med" len="med"/>
          </a:ln>
        </p:spPr>
      </p:cxnSp>
      <p:cxnSp>
        <p:nvCxnSpPr>
          <p:cNvPr id="4099" name="AutoShape 3"/>
          <p:cNvCxnSpPr>
            <a:cxnSpLocks noChangeShapeType="1"/>
            <a:stCxn id="24" idx="3"/>
          </p:cNvCxnSpPr>
          <p:nvPr/>
        </p:nvCxnSpPr>
        <p:spPr bwMode="auto">
          <a:xfrm flipH="1">
            <a:off x="3491880" y="1913214"/>
            <a:ext cx="1059340" cy="1733596"/>
          </a:xfrm>
          <a:prstGeom prst="straightConnector1">
            <a:avLst/>
          </a:prstGeom>
          <a:noFill/>
          <a:ln w="9525">
            <a:solidFill>
              <a:srgbClr val="000000"/>
            </a:solidFill>
            <a:round/>
            <a:headEnd/>
            <a:tailEnd type="triangle" w="med" len="med"/>
          </a:ln>
        </p:spPr>
      </p:cxnSp>
      <p:cxnSp>
        <p:nvCxnSpPr>
          <p:cNvPr id="4100" name="AutoShape 4"/>
          <p:cNvCxnSpPr>
            <a:cxnSpLocks noChangeShapeType="1"/>
            <a:stCxn id="24" idx="2"/>
          </p:cNvCxnSpPr>
          <p:nvPr/>
        </p:nvCxnSpPr>
        <p:spPr bwMode="auto">
          <a:xfrm flipH="1">
            <a:off x="2411760" y="1556792"/>
            <a:ext cx="1728192" cy="360040"/>
          </a:xfrm>
          <a:prstGeom prst="straightConnector1">
            <a:avLst/>
          </a:prstGeom>
          <a:noFill/>
          <a:ln w="9525">
            <a:solidFill>
              <a:srgbClr val="000000"/>
            </a:solidFill>
            <a:round/>
            <a:headEnd/>
            <a:tailEnd type="triangle" w="med" len="med"/>
          </a:ln>
        </p:spPr>
      </p:cxnSp>
      <p:cxnSp>
        <p:nvCxnSpPr>
          <p:cNvPr id="4101" name="AutoShape 5"/>
          <p:cNvCxnSpPr>
            <a:cxnSpLocks noChangeShapeType="1"/>
          </p:cNvCxnSpPr>
          <p:nvPr/>
        </p:nvCxnSpPr>
        <p:spPr bwMode="auto">
          <a:xfrm>
            <a:off x="6012160" y="2060848"/>
            <a:ext cx="360040" cy="1657970"/>
          </a:xfrm>
          <a:prstGeom prst="straightConnector1">
            <a:avLst/>
          </a:prstGeom>
          <a:noFill/>
          <a:ln w="9525">
            <a:solidFill>
              <a:srgbClr val="000000"/>
            </a:solidFill>
            <a:round/>
            <a:headEnd/>
            <a:tailEnd type="triangle" w="med" len="med"/>
          </a:ln>
        </p:spPr>
      </p:cxnSp>
      <p:cxnSp>
        <p:nvCxnSpPr>
          <p:cNvPr id="4102" name="AutoShape 6"/>
          <p:cNvCxnSpPr>
            <a:cxnSpLocks noChangeShapeType="1"/>
          </p:cNvCxnSpPr>
          <p:nvPr/>
        </p:nvCxnSpPr>
        <p:spPr bwMode="auto">
          <a:xfrm>
            <a:off x="6732240" y="1844824"/>
            <a:ext cx="936104" cy="2234034"/>
          </a:xfrm>
          <a:prstGeom prst="straightConnector1">
            <a:avLst/>
          </a:prstGeom>
          <a:noFill/>
          <a:ln w="9525">
            <a:solidFill>
              <a:srgbClr val="000000"/>
            </a:solidFill>
            <a:round/>
            <a:headEnd/>
            <a:tailEnd type="triangle" w="med" len="med"/>
          </a:ln>
        </p:spPr>
      </p:cxnSp>
      <p:sp>
        <p:nvSpPr>
          <p:cNvPr id="23" name="TextBox 22"/>
          <p:cNvSpPr txBox="1"/>
          <p:nvPr/>
        </p:nvSpPr>
        <p:spPr>
          <a:xfrm>
            <a:off x="4283968" y="1268760"/>
            <a:ext cx="2592288" cy="707886"/>
          </a:xfrm>
          <a:prstGeom prst="rect">
            <a:avLst/>
          </a:prstGeom>
          <a:noFill/>
        </p:spPr>
        <p:txBody>
          <a:bodyPr wrap="square" rtlCol="0">
            <a:spAutoFit/>
          </a:bodyPr>
          <a:lstStyle/>
          <a:p>
            <a:pPr algn="ctr"/>
            <a:r>
              <a:rPr lang="en-NZ" sz="2000" dirty="0" smtClean="0">
                <a:latin typeface="Calibri" pitchFamily="34" charset="0"/>
                <a:cs typeface="Calibri" pitchFamily="34" charset="0"/>
              </a:rPr>
              <a:t>And mark with lead concentration</a:t>
            </a:r>
            <a:endParaRPr lang="en-NZ" sz="2000" dirty="0">
              <a:latin typeface="Calibri" pitchFamily="34" charset="0"/>
              <a:cs typeface="Calibri" pitchFamily="34" charset="0"/>
            </a:endParaRPr>
          </a:p>
        </p:txBody>
      </p:sp>
      <p:sp>
        <p:nvSpPr>
          <p:cNvPr id="24" name="Oval 23"/>
          <p:cNvSpPr/>
          <p:nvPr/>
        </p:nvSpPr>
        <p:spPr bwMode="auto">
          <a:xfrm>
            <a:off x="4139952" y="1052736"/>
            <a:ext cx="2808312" cy="1008112"/>
          </a:xfrm>
          <a:prstGeom prst="ellipse">
            <a:avLst/>
          </a:prstGeom>
          <a:solidFill>
            <a:srgbClr val="FF0000">
              <a:alpha val="16863"/>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NZ" sz="2400" b="0" i="0" u="none" strike="noStrike" cap="none" normalizeH="0" baseline="0" smtClean="0">
              <a:ln>
                <a:noFill/>
              </a:ln>
              <a:solidFill>
                <a:schemeClr val="tx1"/>
              </a:solidFill>
              <a:effectLst/>
              <a:latin typeface="Times"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3968" y="609600"/>
            <a:ext cx="3031232" cy="1143000"/>
          </a:xfrm>
        </p:spPr>
        <p:txBody>
          <a:bodyPr/>
          <a:lstStyle/>
          <a:p>
            <a:r>
              <a:rPr lang="en-NZ" dirty="0" smtClean="0"/>
              <a:t>Some results</a:t>
            </a:r>
            <a:endParaRPr lang="en-NZ" dirty="0"/>
          </a:p>
        </p:txBody>
      </p:sp>
      <p:sp>
        <p:nvSpPr>
          <p:cNvPr id="3" name="Content Placeholder 2"/>
          <p:cNvSpPr>
            <a:spLocks noGrp="1"/>
          </p:cNvSpPr>
          <p:nvPr>
            <p:ph idx="1"/>
          </p:nvPr>
        </p:nvSpPr>
        <p:spPr/>
        <p:txBody>
          <a:bodyPr/>
          <a:lstStyle/>
          <a:p>
            <a:endParaRPr lang="en-NZ" dirty="0"/>
          </a:p>
        </p:txBody>
      </p:sp>
      <p:sp>
        <p:nvSpPr>
          <p:cNvPr id="4" name="Date Placeholder 3"/>
          <p:cNvSpPr>
            <a:spLocks noGrp="1"/>
          </p:cNvSpPr>
          <p:nvPr>
            <p:ph type="dt" sz="half" idx="10"/>
          </p:nvPr>
        </p:nvSpPr>
        <p:spPr/>
        <p:txBody>
          <a:bodyPr/>
          <a:lstStyle/>
          <a:p>
            <a:pPr>
              <a:defRPr/>
            </a:pPr>
            <a:r>
              <a:rPr lang="en-US" smtClean="0"/>
              <a:t>www.benkeet.com </a:t>
            </a:r>
            <a:endParaRPr lang="en-US" dirty="0"/>
          </a:p>
        </p:txBody>
      </p:sp>
      <p:sp>
        <p:nvSpPr>
          <p:cNvPr id="5" name="Slide Number Placeholder 4"/>
          <p:cNvSpPr>
            <a:spLocks noGrp="1"/>
          </p:cNvSpPr>
          <p:nvPr>
            <p:ph type="sldNum" sz="quarter" idx="12"/>
          </p:nvPr>
        </p:nvSpPr>
        <p:spPr/>
        <p:txBody>
          <a:bodyPr/>
          <a:lstStyle/>
          <a:p>
            <a:pPr>
              <a:defRPr/>
            </a:pPr>
            <a:r>
              <a:rPr lang="en-US" smtClean="0"/>
              <a:t>©2011 Ben Keet  </a:t>
            </a:r>
            <a:fld id="{8A15F6D3-D421-47CF-811A-68A879594C98}" type="slidenum">
              <a:rPr lang="nl-NL" smtClean="0"/>
              <a:pPr>
                <a:defRPr/>
              </a:pPr>
              <a:t>14</a:t>
            </a:fld>
            <a:r>
              <a:rPr lang="nl-NL" smtClean="0"/>
              <a:t> </a:t>
            </a:r>
          </a:p>
          <a:p>
            <a:pPr>
              <a:defRPr/>
            </a:pPr>
            <a:endParaRPr lang="en-US" dirty="0"/>
          </a:p>
        </p:txBody>
      </p:sp>
      <p:pic>
        <p:nvPicPr>
          <p:cNvPr id="6" name="Picture 5"/>
          <p:cNvPicPr/>
          <p:nvPr/>
        </p:nvPicPr>
        <p:blipFill>
          <a:blip r:embed="rId3" cstate="print"/>
          <a:srcRect l="37608" r="1558"/>
          <a:stretch>
            <a:fillRect/>
          </a:stretch>
        </p:blipFill>
        <p:spPr bwMode="auto">
          <a:xfrm>
            <a:off x="539552" y="332656"/>
            <a:ext cx="3456384" cy="3024336"/>
          </a:xfrm>
          <a:prstGeom prst="rect">
            <a:avLst/>
          </a:prstGeom>
          <a:noFill/>
          <a:ln w="9525">
            <a:noFill/>
            <a:miter lim="800000"/>
            <a:headEnd/>
            <a:tailEnd/>
          </a:ln>
        </p:spPr>
      </p:pic>
      <p:pic>
        <p:nvPicPr>
          <p:cNvPr id="7" name="Picture 6"/>
          <p:cNvPicPr/>
          <p:nvPr/>
        </p:nvPicPr>
        <p:blipFill>
          <a:blip r:embed="rId4" cstate="print"/>
          <a:srcRect l="22424" r="3719"/>
          <a:stretch>
            <a:fillRect/>
          </a:stretch>
        </p:blipFill>
        <p:spPr bwMode="auto">
          <a:xfrm>
            <a:off x="4211960" y="1484784"/>
            <a:ext cx="4608512" cy="3024336"/>
          </a:xfrm>
          <a:prstGeom prst="rect">
            <a:avLst/>
          </a:prstGeom>
          <a:noFill/>
          <a:ln w="9525">
            <a:noFill/>
            <a:miter lim="800000"/>
            <a:headEnd/>
            <a:tailEnd/>
          </a:ln>
        </p:spPr>
      </p:pic>
      <p:pic>
        <p:nvPicPr>
          <p:cNvPr id="8" name="Chart 2"/>
          <p:cNvPicPr/>
          <p:nvPr/>
        </p:nvPicPr>
        <p:blipFill>
          <a:blip r:embed="rId5" cstate="print"/>
          <a:srcRect/>
          <a:stretch>
            <a:fillRect/>
          </a:stretch>
        </p:blipFill>
        <p:spPr bwMode="auto">
          <a:xfrm>
            <a:off x="539552" y="3645024"/>
            <a:ext cx="4176464" cy="258354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0" y="980728"/>
            <a:ext cx="2527176" cy="803176"/>
          </a:xfrm>
        </p:spPr>
        <p:txBody>
          <a:bodyPr/>
          <a:lstStyle/>
          <a:p>
            <a:r>
              <a:rPr lang="en-NZ" dirty="0" smtClean="0"/>
              <a:t>Special case: Home Renovator</a:t>
            </a:r>
            <a:endParaRPr lang="en-NZ" dirty="0"/>
          </a:p>
        </p:txBody>
      </p:sp>
      <p:graphicFrame>
        <p:nvGraphicFramePr>
          <p:cNvPr id="8" name="Content Placeholder 7"/>
          <p:cNvGraphicFramePr>
            <a:graphicFrameLocks noGrp="1"/>
          </p:cNvGraphicFramePr>
          <p:nvPr>
            <p:ph idx="1"/>
          </p:nvPr>
        </p:nvGraphicFramePr>
        <p:xfrm>
          <a:off x="755576" y="2420888"/>
          <a:ext cx="7772400" cy="3479176"/>
        </p:xfrm>
        <a:graphic>
          <a:graphicData uri="http://schemas.openxmlformats.org/drawingml/2006/table">
            <a:tbl>
              <a:tblPr firstRow="1" bandRow="1">
                <a:tableStyleId>{21E4AEA4-8DFA-4A89-87EB-49C32662AFE0}</a:tableStyleId>
              </a:tblPr>
              <a:tblGrid>
                <a:gridCol w="1943100"/>
                <a:gridCol w="1943100"/>
                <a:gridCol w="1943100"/>
                <a:gridCol w="1943100"/>
              </a:tblGrid>
              <a:tr h="434897">
                <a:tc>
                  <a:txBody>
                    <a:bodyPr/>
                    <a:lstStyle/>
                    <a:p>
                      <a:pPr>
                        <a:lnSpc>
                          <a:spcPct val="115000"/>
                        </a:lnSpc>
                        <a:spcAft>
                          <a:spcPts val="0"/>
                        </a:spcAft>
                      </a:pPr>
                      <a:endParaRPr lang="en-NZ" sz="1600" dirty="0">
                        <a:latin typeface="Calibri" pitchFamily="34" charset="0"/>
                        <a:ea typeface="Calibri"/>
                        <a:cs typeface="Calibri" pitchFamily="34" charset="0"/>
                      </a:endParaRPr>
                    </a:p>
                  </a:txBody>
                  <a:tcPr marL="68580" marR="68580" marT="0" marB="0" anchor="b"/>
                </a:tc>
                <a:tc>
                  <a:txBody>
                    <a:bodyPr/>
                    <a:lstStyle/>
                    <a:p>
                      <a:pPr algn="ctr">
                        <a:lnSpc>
                          <a:spcPct val="115000"/>
                        </a:lnSpc>
                        <a:spcAft>
                          <a:spcPts val="0"/>
                        </a:spcAft>
                      </a:pPr>
                      <a:r>
                        <a:rPr lang="en-NZ" sz="1600" dirty="0" smtClean="0">
                          <a:latin typeface="Calibri" pitchFamily="34" charset="0"/>
                          <a:cs typeface="Calibri" pitchFamily="34" charset="0"/>
                        </a:rPr>
                        <a:t>Dust bag 3 March ‘11</a:t>
                      </a:r>
                      <a:endParaRPr lang="en-NZ" sz="1600" dirty="0">
                        <a:latin typeface="Calibri" pitchFamily="34" charset="0"/>
                        <a:ea typeface="Calibri"/>
                        <a:cs typeface="Calibri" pitchFamily="34" charset="0"/>
                      </a:endParaRPr>
                    </a:p>
                  </a:txBody>
                  <a:tcPr marL="68580" marR="68580" marT="0" marB="0" anchor="b"/>
                </a:tc>
                <a:tc>
                  <a:txBody>
                    <a:bodyPr/>
                    <a:lstStyle/>
                    <a:p>
                      <a:pPr algn="ctr">
                        <a:lnSpc>
                          <a:spcPct val="115000"/>
                        </a:lnSpc>
                        <a:spcAft>
                          <a:spcPts val="0"/>
                        </a:spcAft>
                      </a:pPr>
                      <a:r>
                        <a:rPr lang="en-NZ" sz="1600" dirty="0" smtClean="0">
                          <a:latin typeface="Calibri" pitchFamily="34" charset="0"/>
                          <a:cs typeface="Calibri" pitchFamily="34" charset="0"/>
                        </a:rPr>
                        <a:t>Dust bag 10 April ‘11</a:t>
                      </a:r>
                      <a:endParaRPr lang="en-NZ" sz="1600" dirty="0">
                        <a:latin typeface="Calibri" pitchFamily="34" charset="0"/>
                        <a:ea typeface="Calibri"/>
                        <a:cs typeface="Calibri" pitchFamily="34" charset="0"/>
                      </a:endParaRPr>
                    </a:p>
                  </a:txBody>
                  <a:tcPr marL="68580" marR="68580" marT="0" marB="0" anchor="b"/>
                </a:tc>
                <a:tc>
                  <a:txBody>
                    <a:bodyPr/>
                    <a:lstStyle/>
                    <a:p>
                      <a:pPr algn="ctr">
                        <a:lnSpc>
                          <a:spcPct val="115000"/>
                        </a:lnSpc>
                        <a:spcAft>
                          <a:spcPts val="0"/>
                        </a:spcAft>
                      </a:pPr>
                      <a:r>
                        <a:rPr lang="en-NZ" sz="1600" dirty="0" smtClean="0">
                          <a:latin typeface="Calibri" pitchFamily="34" charset="0"/>
                          <a:cs typeface="Calibri" pitchFamily="34" charset="0"/>
                        </a:rPr>
                        <a:t>Dust bag 4 June ‘11</a:t>
                      </a:r>
                      <a:endParaRPr lang="en-NZ" sz="1600" dirty="0">
                        <a:latin typeface="Calibri" pitchFamily="34" charset="0"/>
                        <a:ea typeface="Calibri"/>
                        <a:cs typeface="Calibri" pitchFamily="34" charset="0"/>
                      </a:endParaRPr>
                    </a:p>
                  </a:txBody>
                  <a:tcPr marL="68580" marR="68580" marT="0" marB="0" anchor="b"/>
                </a:tc>
              </a:tr>
              <a:tr h="434897">
                <a:tc>
                  <a:txBody>
                    <a:bodyPr/>
                    <a:lstStyle/>
                    <a:p>
                      <a:pPr>
                        <a:lnSpc>
                          <a:spcPct val="115000"/>
                        </a:lnSpc>
                        <a:spcAft>
                          <a:spcPts val="0"/>
                        </a:spcAft>
                      </a:pPr>
                      <a:r>
                        <a:rPr lang="en-NZ" sz="1600" dirty="0">
                          <a:latin typeface="Calibri" pitchFamily="34" charset="0"/>
                          <a:cs typeface="Calibri" pitchFamily="34" charset="0"/>
                        </a:rPr>
                        <a:t>Dust</a:t>
                      </a:r>
                      <a:endParaRPr lang="en-NZ" sz="1600" dirty="0">
                        <a:latin typeface="Calibri" pitchFamily="34" charset="0"/>
                        <a:ea typeface="Calibri"/>
                        <a:cs typeface="Calibri" pitchFamily="34" charset="0"/>
                      </a:endParaRPr>
                    </a:p>
                  </a:txBody>
                  <a:tcPr marL="68580" marR="68580" marT="0" marB="0" anchor="b"/>
                </a:tc>
                <a:tc>
                  <a:txBody>
                    <a:bodyPr/>
                    <a:lstStyle/>
                    <a:p>
                      <a:pPr algn="ctr">
                        <a:lnSpc>
                          <a:spcPct val="115000"/>
                        </a:lnSpc>
                        <a:spcAft>
                          <a:spcPts val="0"/>
                        </a:spcAft>
                      </a:pPr>
                      <a:r>
                        <a:rPr lang="en-NZ" sz="1600">
                          <a:latin typeface="Calibri" pitchFamily="34" charset="0"/>
                          <a:cs typeface="Calibri" pitchFamily="34" charset="0"/>
                        </a:rPr>
                        <a:t>Average Pb</a:t>
                      </a:r>
                      <a:endParaRPr lang="en-NZ" sz="1600">
                        <a:latin typeface="Calibri" pitchFamily="34" charset="0"/>
                        <a:ea typeface="Calibri"/>
                        <a:cs typeface="Calibri" pitchFamily="34" charset="0"/>
                      </a:endParaRPr>
                    </a:p>
                  </a:txBody>
                  <a:tcPr marL="68580" marR="68580" marT="0" marB="0" anchor="b"/>
                </a:tc>
                <a:tc>
                  <a:txBody>
                    <a:bodyPr/>
                    <a:lstStyle/>
                    <a:p>
                      <a:pPr algn="ctr">
                        <a:lnSpc>
                          <a:spcPct val="115000"/>
                        </a:lnSpc>
                        <a:spcAft>
                          <a:spcPts val="0"/>
                        </a:spcAft>
                      </a:pPr>
                      <a:r>
                        <a:rPr lang="en-NZ" sz="1600">
                          <a:latin typeface="Calibri" pitchFamily="34" charset="0"/>
                          <a:cs typeface="Calibri" pitchFamily="34" charset="0"/>
                        </a:rPr>
                        <a:t>Average Pb</a:t>
                      </a:r>
                      <a:endParaRPr lang="en-NZ" sz="1600">
                        <a:latin typeface="Calibri" pitchFamily="34" charset="0"/>
                        <a:ea typeface="Calibri"/>
                        <a:cs typeface="Calibri" pitchFamily="34" charset="0"/>
                      </a:endParaRPr>
                    </a:p>
                  </a:txBody>
                  <a:tcPr marL="68580" marR="68580" marT="0" marB="0" anchor="b"/>
                </a:tc>
                <a:tc>
                  <a:txBody>
                    <a:bodyPr/>
                    <a:lstStyle/>
                    <a:p>
                      <a:pPr algn="ctr">
                        <a:lnSpc>
                          <a:spcPct val="115000"/>
                        </a:lnSpc>
                        <a:spcAft>
                          <a:spcPts val="0"/>
                        </a:spcAft>
                      </a:pPr>
                      <a:r>
                        <a:rPr lang="en-NZ" sz="1600" dirty="0">
                          <a:latin typeface="Calibri" pitchFamily="34" charset="0"/>
                          <a:cs typeface="Calibri" pitchFamily="34" charset="0"/>
                        </a:rPr>
                        <a:t>Average Pb</a:t>
                      </a:r>
                      <a:endParaRPr lang="en-NZ" sz="1600" dirty="0">
                        <a:latin typeface="Calibri" pitchFamily="34" charset="0"/>
                        <a:ea typeface="Calibri"/>
                        <a:cs typeface="Calibri" pitchFamily="34" charset="0"/>
                      </a:endParaRPr>
                    </a:p>
                  </a:txBody>
                  <a:tcPr marL="68580" marR="68580" marT="0" marB="0" anchor="b"/>
                </a:tc>
              </a:tr>
              <a:tr h="434897">
                <a:tc>
                  <a:txBody>
                    <a:bodyPr/>
                    <a:lstStyle/>
                    <a:p>
                      <a:pPr>
                        <a:lnSpc>
                          <a:spcPct val="115000"/>
                        </a:lnSpc>
                        <a:spcAft>
                          <a:spcPts val="0"/>
                        </a:spcAft>
                      </a:pPr>
                      <a:r>
                        <a:rPr lang="en-NZ" sz="1600">
                          <a:latin typeface="Calibri" pitchFamily="34" charset="0"/>
                          <a:cs typeface="Calibri" pitchFamily="34" charset="0"/>
                        </a:rPr>
                        <a:t>micron</a:t>
                      </a:r>
                      <a:endParaRPr lang="en-NZ" sz="1600">
                        <a:latin typeface="Calibri" pitchFamily="34" charset="0"/>
                        <a:ea typeface="Calibri"/>
                        <a:cs typeface="Calibri" pitchFamily="34" charset="0"/>
                      </a:endParaRPr>
                    </a:p>
                  </a:txBody>
                  <a:tcPr marL="68580" marR="68580" marT="0" marB="0" anchor="b"/>
                </a:tc>
                <a:tc>
                  <a:txBody>
                    <a:bodyPr/>
                    <a:lstStyle/>
                    <a:p>
                      <a:pPr algn="ctr">
                        <a:lnSpc>
                          <a:spcPct val="115000"/>
                        </a:lnSpc>
                        <a:spcAft>
                          <a:spcPts val="0"/>
                        </a:spcAft>
                      </a:pPr>
                      <a:r>
                        <a:rPr lang="en-NZ" sz="1600">
                          <a:latin typeface="Calibri" pitchFamily="34" charset="0"/>
                          <a:cs typeface="Calibri" pitchFamily="34" charset="0"/>
                        </a:rPr>
                        <a:t>(mg/kg lead)</a:t>
                      </a:r>
                      <a:endParaRPr lang="en-NZ" sz="1600">
                        <a:latin typeface="Calibri" pitchFamily="34" charset="0"/>
                        <a:ea typeface="Calibri"/>
                        <a:cs typeface="Calibri" pitchFamily="34" charset="0"/>
                      </a:endParaRPr>
                    </a:p>
                  </a:txBody>
                  <a:tcPr marL="68580" marR="68580" marT="0" marB="0" anchor="b"/>
                </a:tc>
                <a:tc>
                  <a:txBody>
                    <a:bodyPr/>
                    <a:lstStyle/>
                    <a:p>
                      <a:pPr algn="ctr">
                        <a:lnSpc>
                          <a:spcPct val="115000"/>
                        </a:lnSpc>
                        <a:spcAft>
                          <a:spcPts val="0"/>
                        </a:spcAft>
                      </a:pPr>
                      <a:r>
                        <a:rPr lang="en-NZ" sz="1600">
                          <a:latin typeface="Calibri" pitchFamily="34" charset="0"/>
                          <a:cs typeface="Calibri" pitchFamily="34" charset="0"/>
                        </a:rPr>
                        <a:t>(mg/kg lead)</a:t>
                      </a:r>
                      <a:endParaRPr lang="en-NZ" sz="1600">
                        <a:latin typeface="Calibri" pitchFamily="34" charset="0"/>
                        <a:ea typeface="Calibri"/>
                        <a:cs typeface="Calibri" pitchFamily="34" charset="0"/>
                      </a:endParaRPr>
                    </a:p>
                  </a:txBody>
                  <a:tcPr marL="68580" marR="68580" marT="0" marB="0" anchor="b"/>
                </a:tc>
                <a:tc>
                  <a:txBody>
                    <a:bodyPr/>
                    <a:lstStyle/>
                    <a:p>
                      <a:pPr algn="ctr">
                        <a:lnSpc>
                          <a:spcPct val="115000"/>
                        </a:lnSpc>
                        <a:spcAft>
                          <a:spcPts val="0"/>
                        </a:spcAft>
                      </a:pPr>
                      <a:r>
                        <a:rPr lang="en-NZ" sz="1600" dirty="0">
                          <a:latin typeface="Calibri" pitchFamily="34" charset="0"/>
                          <a:cs typeface="Calibri" pitchFamily="34" charset="0"/>
                        </a:rPr>
                        <a:t>(mg/kg lead)</a:t>
                      </a:r>
                      <a:endParaRPr lang="en-NZ" sz="1600" dirty="0">
                        <a:latin typeface="Calibri" pitchFamily="34" charset="0"/>
                        <a:ea typeface="Calibri"/>
                        <a:cs typeface="Calibri" pitchFamily="34" charset="0"/>
                      </a:endParaRPr>
                    </a:p>
                  </a:txBody>
                  <a:tcPr marL="68580" marR="68580" marT="0" marB="0" anchor="b"/>
                </a:tc>
              </a:tr>
              <a:tr h="434897">
                <a:tc>
                  <a:txBody>
                    <a:bodyPr/>
                    <a:lstStyle/>
                    <a:p>
                      <a:pPr>
                        <a:lnSpc>
                          <a:spcPct val="115000"/>
                        </a:lnSpc>
                        <a:spcAft>
                          <a:spcPts val="0"/>
                        </a:spcAft>
                      </a:pPr>
                      <a:r>
                        <a:rPr lang="en-NZ" sz="1600">
                          <a:latin typeface="Calibri" pitchFamily="34" charset="0"/>
                          <a:cs typeface="Calibri" pitchFamily="34" charset="0"/>
                        </a:rPr>
                        <a:t>0-75</a:t>
                      </a:r>
                      <a:endParaRPr lang="en-NZ" sz="1600">
                        <a:latin typeface="Calibri" pitchFamily="34" charset="0"/>
                        <a:ea typeface="Calibri"/>
                        <a:cs typeface="Calibri" pitchFamily="34" charset="0"/>
                      </a:endParaRPr>
                    </a:p>
                  </a:txBody>
                  <a:tcPr marL="68580" marR="68580" marT="0" marB="0" anchor="b"/>
                </a:tc>
                <a:tc>
                  <a:txBody>
                    <a:bodyPr/>
                    <a:lstStyle/>
                    <a:p>
                      <a:pPr algn="ctr">
                        <a:lnSpc>
                          <a:spcPct val="115000"/>
                        </a:lnSpc>
                        <a:spcAft>
                          <a:spcPts val="0"/>
                        </a:spcAft>
                      </a:pPr>
                      <a:r>
                        <a:rPr lang="en-NZ" sz="1600">
                          <a:latin typeface="Calibri" pitchFamily="34" charset="0"/>
                          <a:cs typeface="Calibri" pitchFamily="34" charset="0"/>
                        </a:rPr>
                        <a:t>1805</a:t>
                      </a:r>
                      <a:endParaRPr lang="en-NZ" sz="1600">
                        <a:latin typeface="Calibri" pitchFamily="34" charset="0"/>
                        <a:ea typeface="Calibri"/>
                        <a:cs typeface="Calibri" pitchFamily="34" charset="0"/>
                      </a:endParaRPr>
                    </a:p>
                  </a:txBody>
                  <a:tcPr marL="68580" marR="68580" marT="0" marB="0" anchor="b"/>
                </a:tc>
                <a:tc>
                  <a:txBody>
                    <a:bodyPr/>
                    <a:lstStyle/>
                    <a:p>
                      <a:pPr algn="ctr">
                        <a:lnSpc>
                          <a:spcPct val="115000"/>
                        </a:lnSpc>
                        <a:spcAft>
                          <a:spcPts val="0"/>
                        </a:spcAft>
                      </a:pPr>
                      <a:r>
                        <a:rPr lang="en-NZ" sz="1600">
                          <a:latin typeface="Calibri" pitchFamily="34" charset="0"/>
                          <a:cs typeface="Calibri" pitchFamily="34" charset="0"/>
                        </a:rPr>
                        <a:t>1240</a:t>
                      </a:r>
                      <a:endParaRPr lang="en-NZ" sz="1600">
                        <a:latin typeface="Calibri" pitchFamily="34" charset="0"/>
                        <a:ea typeface="Calibri"/>
                        <a:cs typeface="Calibri" pitchFamily="34" charset="0"/>
                      </a:endParaRPr>
                    </a:p>
                  </a:txBody>
                  <a:tcPr marL="68580" marR="68580" marT="0" marB="0" anchor="b"/>
                </a:tc>
                <a:tc>
                  <a:txBody>
                    <a:bodyPr/>
                    <a:lstStyle/>
                    <a:p>
                      <a:pPr algn="ctr">
                        <a:lnSpc>
                          <a:spcPct val="115000"/>
                        </a:lnSpc>
                        <a:spcAft>
                          <a:spcPts val="0"/>
                        </a:spcAft>
                      </a:pPr>
                      <a:r>
                        <a:rPr lang="en-NZ" sz="1600" dirty="0">
                          <a:latin typeface="Calibri" pitchFamily="34" charset="0"/>
                          <a:cs typeface="Calibri" pitchFamily="34" charset="0"/>
                        </a:rPr>
                        <a:t>573</a:t>
                      </a:r>
                      <a:endParaRPr lang="en-NZ" sz="1600" dirty="0">
                        <a:latin typeface="Calibri" pitchFamily="34" charset="0"/>
                        <a:ea typeface="Calibri"/>
                        <a:cs typeface="Calibri" pitchFamily="34" charset="0"/>
                      </a:endParaRPr>
                    </a:p>
                  </a:txBody>
                  <a:tcPr marL="68580" marR="68580" marT="0" marB="0" anchor="b"/>
                </a:tc>
              </a:tr>
              <a:tr h="434897">
                <a:tc>
                  <a:txBody>
                    <a:bodyPr/>
                    <a:lstStyle/>
                    <a:p>
                      <a:pPr>
                        <a:lnSpc>
                          <a:spcPct val="115000"/>
                        </a:lnSpc>
                        <a:spcAft>
                          <a:spcPts val="0"/>
                        </a:spcAft>
                      </a:pPr>
                      <a:r>
                        <a:rPr lang="en-NZ" sz="1600">
                          <a:latin typeface="Calibri" pitchFamily="34" charset="0"/>
                          <a:cs typeface="Calibri" pitchFamily="34" charset="0"/>
                        </a:rPr>
                        <a:t>75-150</a:t>
                      </a:r>
                      <a:endParaRPr lang="en-NZ" sz="1600">
                        <a:latin typeface="Calibri" pitchFamily="34" charset="0"/>
                        <a:ea typeface="Calibri"/>
                        <a:cs typeface="Calibri" pitchFamily="34" charset="0"/>
                      </a:endParaRPr>
                    </a:p>
                  </a:txBody>
                  <a:tcPr marL="68580" marR="68580" marT="0" marB="0" anchor="b"/>
                </a:tc>
                <a:tc>
                  <a:txBody>
                    <a:bodyPr/>
                    <a:lstStyle/>
                    <a:p>
                      <a:pPr algn="ctr">
                        <a:lnSpc>
                          <a:spcPct val="115000"/>
                        </a:lnSpc>
                        <a:spcAft>
                          <a:spcPts val="0"/>
                        </a:spcAft>
                      </a:pPr>
                      <a:r>
                        <a:rPr lang="en-NZ" sz="1600">
                          <a:latin typeface="Calibri" pitchFamily="34" charset="0"/>
                          <a:cs typeface="Calibri" pitchFamily="34" charset="0"/>
                        </a:rPr>
                        <a:t>1793</a:t>
                      </a:r>
                      <a:endParaRPr lang="en-NZ" sz="1600">
                        <a:latin typeface="Calibri" pitchFamily="34" charset="0"/>
                        <a:ea typeface="Calibri"/>
                        <a:cs typeface="Calibri" pitchFamily="34" charset="0"/>
                      </a:endParaRPr>
                    </a:p>
                  </a:txBody>
                  <a:tcPr marL="68580" marR="68580" marT="0" marB="0" anchor="b"/>
                </a:tc>
                <a:tc>
                  <a:txBody>
                    <a:bodyPr/>
                    <a:lstStyle/>
                    <a:p>
                      <a:pPr algn="ctr">
                        <a:lnSpc>
                          <a:spcPct val="115000"/>
                        </a:lnSpc>
                        <a:spcAft>
                          <a:spcPts val="0"/>
                        </a:spcAft>
                      </a:pPr>
                      <a:r>
                        <a:rPr lang="en-NZ" sz="1600">
                          <a:latin typeface="Calibri" pitchFamily="34" charset="0"/>
                          <a:cs typeface="Calibri" pitchFamily="34" charset="0"/>
                        </a:rPr>
                        <a:t>1181</a:t>
                      </a:r>
                      <a:endParaRPr lang="en-NZ" sz="1600">
                        <a:latin typeface="Calibri" pitchFamily="34" charset="0"/>
                        <a:ea typeface="Calibri"/>
                        <a:cs typeface="Calibri" pitchFamily="34" charset="0"/>
                      </a:endParaRPr>
                    </a:p>
                  </a:txBody>
                  <a:tcPr marL="68580" marR="68580" marT="0" marB="0" anchor="b"/>
                </a:tc>
                <a:tc>
                  <a:txBody>
                    <a:bodyPr/>
                    <a:lstStyle/>
                    <a:p>
                      <a:pPr algn="ctr">
                        <a:lnSpc>
                          <a:spcPct val="115000"/>
                        </a:lnSpc>
                        <a:spcAft>
                          <a:spcPts val="0"/>
                        </a:spcAft>
                      </a:pPr>
                      <a:r>
                        <a:rPr lang="en-NZ" sz="1600" dirty="0">
                          <a:latin typeface="Calibri" pitchFamily="34" charset="0"/>
                          <a:cs typeface="Calibri" pitchFamily="34" charset="0"/>
                        </a:rPr>
                        <a:t>606</a:t>
                      </a:r>
                      <a:endParaRPr lang="en-NZ" sz="1600" dirty="0">
                        <a:latin typeface="Calibri" pitchFamily="34" charset="0"/>
                        <a:ea typeface="Calibri"/>
                        <a:cs typeface="Calibri" pitchFamily="34" charset="0"/>
                      </a:endParaRPr>
                    </a:p>
                  </a:txBody>
                  <a:tcPr marL="68580" marR="68580" marT="0" marB="0" anchor="b"/>
                </a:tc>
              </a:tr>
              <a:tr h="434897">
                <a:tc>
                  <a:txBody>
                    <a:bodyPr/>
                    <a:lstStyle/>
                    <a:p>
                      <a:pPr>
                        <a:lnSpc>
                          <a:spcPct val="115000"/>
                        </a:lnSpc>
                        <a:spcAft>
                          <a:spcPts val="0"/>
                        </a:spcAft>
                      </a:pPr>
                      <a:r>
                        <a:rPr lang="en-NZ" sz="1600">
                          <a:latin typeface="Calibri" pitchFamily="34" charset="0"/>
                          <a:cs typeface="Calibri" pitchFamily="34" charset="0"/>
                        </a:rPr>
                        <a:t>150-300</a:t>
                      </a:r>
                      <a:endParaRPr lang="en-NZ" sz="1600">
                        <a:latin typeface="Calibri" pitchFamily="34" charset="0"/>
                        <a:ea typeface="Calibri"/>
                        <a:cs typeface="Calibri" pitchFamily="34" charset="0"/>
                      </a:endParaRPr>
                    </a:p>
                  </a:txBody>
                  <a:tcPr marL="68580" marR="68580" marT="0" marB="0" anchor="b"/>
                </a:tc>
                <a:tc>
                  <a:txBody>
                    <a:bodyPr/>
                    <a:lstStyle/>
                    <a:p>
                      <a:pPr algn="ctr">
                        <a:lnSpc>
                          <a:spcPct val="115000"/>
                        </a:lnSpc>
                        <a:spcAft>
                          <a:spcPts val="0"/>
                        </a:spcAft>
                      </a:pPr>
                      <a:r>
                        <a:rPr lang="en-NZ" sz="1600">
                          <a:latin typeface="Calibri" pitchFamily="34" charset="0"/>
                          <a:cs typeface="Calibri" pitchFamily="34" charset="0"/>
                        </a:rPr>
                        <a:t>1649</a:t>
                      </a:r>
                      <a:endParaRPr lang="en-NZ" sz="1600">
                        <a:latin typeface="Calibri" pitchFamily="34" charset="0"/>
                        <a:ea typeface="Calibri"/>
                        <a:cs typeface="Calibri" pitchFamily="34" charset="0"/>
                      </a:endParaRPr>
                    </a:p>
                  </a:txBody>
                  <a:tcPr marL="68580" marR="68580" marT="0" marB="0" anchor="b"/>
                </a:tc>
                <a:tc>
                  <a:txBody>
                    <a:bodyPr/>
                    <a:lstStyle/>
                    <a:p>
                      <a:pPr algn="ctr">
                        <a:lnSpc>
                          <a:spcPct val="115000"/>
                        </a:lnSpc>
                        <a:spcAft>
                          <a:spcPts val="0"/>
                        </a:spcAft>
                      </a:pPr>
                      <a:r>
                        <a:rPr lang="en-NZ" sz="1600">
                          <a:latin typeface="Calibri" pitchFamily="34" charset="0"/>
                          <a:cs typeface="Calibri" pitchFamily="34" charset="0"/>
                        </a:rPr>
                        <a:t>1133</a:t>
                      </a:r>
                      <a:endParaRPr lang="en-NZ" sz="1600">
                        <a:latin typeface="Calibri" pitchFamily="34" charset="0"/>
                        <a:ea typeface="Calibri"/>
                        <a:cs typeface="Calibri" pitchFamily="34" charset="0"/>
                      </a:endParaRPr>
                    </a:p>
                  </a:txBody>
                  <a:tcPr marL="68580" marR="68580" marT="0" marB="0" anchor="b"/>
                </a:tc>
                <a:tc>
                  <a:txBody>
                    <a:bodyPr/>
                    <a:lstStyle/>
                    <a:p>
                      <a:pPr algn="ctr">
                        <a:lnSpc>
                          <a:spcPct val="115000"/>
                        </a:lnSpc>
                        <a:spcAft>
                          <a:spcPts val="0"/>
                        </a:spcAft>
                      </a:pPr>
                      <a:r>
                        <a:rPr lang="en-NZ" sz="1600" dirty="0">
                          <a:latin typeface="Calibri" pitchFamily="34" charset="0"/>
                          <a:cs typeface="Calibri" pitchFamily="34" charset="0"/>
                        </a:rPr>
                        <a:t>529</a:t>
                      </a:r>
                      <a:endParaRPr lang="en-NZ" sz="1600" dirty="0">
                        <a:latin typeface="Calibri" pitchFamily="34" charset="0"/>
                        <a:ea typeface="Calibri"/>
                        <a:cs typeface="Calibri" pitchFamily="34" charset="0"/>
                      </a:endParaRPr>
                    </a:p>
                  </a:txBody>
                  <a:tcPr marL="68580" marR="68580" marT="0" marB="0" anchor="b"/>
                </a:tc>
              </a:tr>
              <a:tr h="434897">
                <a:tc>
                  <a:txBody>
                    <a:bodyPr/>
                    <a:lstStyle/>
                    <a:p>
                      <a:pPr>
                        <a:lnSpc>
                          <a:spcPct val="115000"/>
                        </a:lnSpc>
                        <a:spcAft>
                          <a:spcPts val="0"/>
                        </a:spcAft>
                      </a:pPr>
                      <a:r>
                        <a:rPr lang="en-NZ" sz="1600">
                          <a:latin typeface="Calibri" pitchFamily="34" charset="0"/>
                          <a:cs typeface="Calibri" pitchFamily="34" charset="0"/>
                        </a:rPr>
                        <a:t>300-1200</a:t>
                      </a:r>
                      <a:endParaRPr lang="en-NZ" sz="1600">
                        <a:latin typeface="Calibri" pitchFamily="34" charset="0"/>
                        <a:ea typeface="Calibri"/>
                        <a:cs typeface="Calibri" pitchFamily="34" charset="0"/>
                      </a:endParaRPr>
                    </a:p>
                  </a:txBody>
                  <a:tcPr marL="68580" marR="68580" marT="0" marB="0" anchor="b"/>
                </a:tc>
                <a:tc>
                  <a:txBody>
                    <a:bodyPr/>
                    <a:lstStyle/>
                    <a:p>
                      <a:pPr algn="ctr">
                        <a:lnSpc>
                          <a:spcPct val="115000"/>
                        </a:lnSpc>
                        <a:spcAft>
                          <a:spcPts val="0"/>
                        </a:spcAft>
                      </a:pPr>
                      <a:r>
                        <a:rPr lang="en-NZ" sz="1600">
                          <a:latin typeface="Calibri" pitchFamily="34" charset="0"/>
                          <a:cs typeface="Calibri" pitchFamily="34" charset="0"/>
                        </a:rPr>
                        <a:t>1196</a:t>
                      </a:r>
                      <a:endParaRPr lang="en-NZ" sz="1600">
                        <a:latin typeface="Calibri" pitchFamily="34" charset="0"/>
                        <a:ea typeface="Calibri"/>
                        <a:cs typeface="Calibri" pitchFamily="34" charset="0"/>
                      </a:endParaRPr>
                    </a:p>
                  </a:txBody>
                  <a:tcPr marL="68580" marR="68580" marT="0" marB="0" anchor="b"/>
                </a:tc>
                <a:tc>
                  <a:txBody>
                    <a:bodyPr/>
                    <a:lstStyle/>
                    <a:p>
                      <a:pPr algn="ctr">
                        <a:lnSpc>
                          <a:spcPct val="115000"/>
                        </a:lnSpc>
                        <a:spcAft>
                          <a:spcPts val="0"/>
                        </a:spcAft>
                      </a:pPr>
                      <a:r>
                        <a:rPr lang="en-NZ" sz="1600">
                          <a:latin typeface="Calibri" pitchFamily="34" charset="0"/>
                          <a:cs typeface="Calibri" pitchFamily="34" charset="0"/>
                        </a:rPr>
                        <a:t>777</a:t>
                      </a:r>
                      <a:endParaRPr lang="en-NZ" sz="1600">
                        <a:latin typeface="Calibri" pitchFamily="34" charset="0"/>
                        <a:ea typeface="Calibri"/>
                        <a:cs typeface="Calibri" pitchFamily="34" charset="0"/>
                      </a:endParaRPr>
                    </a:p>
                  </a:txBody>
                  <a:tcPr marL="68580" marR="68580" marT="0" marB="0" anchor="b"/>
                </a:tc>
                <a:tc>
                  <a:txBody>
                    <a:bodyPr/>
                    <a:lstStyle/>
                    <a:p>
                      <a:pPr algn="ctr">
                        <a:lnSpc>
                          <a:spcPct val="115000"/>
                        </a:lnSpc>
                        <a:spcAft>
                          <a:spcPts val="0"/>
                        </a:spcAft>
                      </a:pPr>
                      <a:r>
                        <a:rPr lang="en-NZ" sz="1600" dirty="0">
                          <a:latin typeface="Calibri" pitchFamily="34" charset="0"/>
                          <a:cs typeface="Calibri" pitchFamily="34" charset="0"/>
                        </a:rPr>
                        <a:t>462</a:t>
                      </a:r>
                      <a:endParaRPr lang="en-NZ" sz="1600" dirty="0">
                        <a:latin typeface="Calibri" pitchFamily="34" charset="0"/>
                        <a:ea typeface="Calibri"/>
                        <a:cs typeface="Calibri" pitchFamily="34" charset="0"/>
                      </a:endParaRPr>
                    </a:p>
                  </a:txBody>
                  <a:tcPr marL="68580" marR="68580" marT="0" marB="0" anchor="b"/>
                </a:tc>
              </a:tr>
              <a:tr h="434897">
                <a:tc>
                  <a:txBody>
                    <a:bodyPr/>
                    <a:lstStyle/>
                    <a:p>
                      <a:pPr>
                        <a:lnSpc>
                          <a:spcPct val="115000"/>
                        </a:lnSpc>
                        <a:spcAft>
                          <a:spcPts val="0"/>
                        </a:spcAft>
                      </a:pPr>
                      <a:r>
                        <a:rPr lang="en-NZ" sz="1600">
                          <a:latin typeface="Calibri" pitchFamily="34" charset="0"/>
                          <a:cs typeface="Calibri" pitchFamily="34" charset="0"/>
                        </a:rPr>
                        <a:t>1200-5000</a:t>
                      </a:r>
                      <a:endParaRPr lang="en-NZ" sz="1600">
                        <a:latin typeface="Calibri" pitchFamily="34" charset="0"/>
                        <a:ea typeface="Calibri"/>
                        <a:cs typeface="Calibri" pitchFamily="34" charset="0"/>
                      </a:endParaRPr>
                    </a:p>
                  </a:txBody>
                  <a:tcPr marL="68580" marR="68580" marT="0" marB="0" anchor="b"/>
                </a:tc>
                <a:tc>
                  <a:txBody>
                    <a:bodyPr/>
                    <a:lstStyle/>
                    <a:p>
                      <a:pPr algn="ctr">
                        <a:lnSpc>
                          <a:spcPct val="115000"/>
                        </a:lnSpc>
                        <a:spcAft>
                          <a:spcPts val="0"/>
                        </a:spcAft>
                      </a:pPr>
                      <a:r>
                        <a:rPr lang="en-NZ" sz="1600" dirty="0">
                          <a:latin typeface="Calibri" pitchFamily="34" charset="0"/>
                          <a:cs typeface="Calibri" pitchFamily="34" charset="0"/>
                        </a:rPr>
                        <a:t>388</a:t>
                      </a:r>
                      <a:endParaRPr lang="en-NZ" sz="1600" dirty="0">
                        <a:latin typeface="Calibri" pitchFamily="34" charset="0"/>
                        <a:ea typeface="Calibri"/>
                        <a:cs typeface="Calibri" pitchFamily="34" charset="0"/>
                      </a:endParaRPr>
                    </a:p>
                  </a:txBody>
                  <a:tcPr marL="68580" marR="68580" marT="0" marB="0" anchor="b"/>
                </a:tc>
                <a:tc>
                  <a:txBody>
                    <a:bodyPr/>
                    <a:lstStyle/>
                    <a:p>
                      <a:pPr algn="ctr">
                        <a:lnSpc>
                          <a:spcPct val="115000"/>
                        </a:lnSpc>
                        <a:spcAft>
                          <a:spcPts val="0"/>
                        </a:spcAft>
                      </a:pPr>
                      <a:r>
                        <a:rPr lang="en-NZ" sz="1600" dirty="0">
                          <a:latin typeface="Calibri" pitchFamily="34" charset="0"/>
                          <a:cs typeface="Calibri" pitchFamily="34" charset="0"/>
                        </a:rPr>
                        <a:t>167</a:t>
                      </a:r>
                      <a:endParaRPr lang="en-NZ" sz="1600" dirty="0">
                        <a:latin typeface="Calibri" pitchFamily="34" charset="0"/>
                        <a:ea typeface="Calibri"/>
                        <a:cs typeface="Calibri" pitchFamily="34" charset="0"/>
                      </a:endParaRPr>
                    </a:p>
                  </a:txBody>
                  <a:tcPr marL="68580" marR="68580" marT="0" marB="0" anchor="b"/>
                </a:tc>
                <a:tc>
                  <a:txBody>
                    <a:bodyPr/>
                    <a:lstStyle/>
                    <a:p>
                      <a:pPr algn="ctr">
                        <a:lnSpc>
                          <a:spcPct val="115000"/>
                        </a:lnSpc>
                        <a:spcAft>
                          <a:spcPts val="0"/>
                        </a:spcAft>
                      </a:pPr>
                      <a:r>
                        <a:rPr lang="en-NZ" sz="1600" dirty="0">
                          <a:latin typeface="Calibri" pitchFamily="34" charset="0"/>
                          <a:cs typeface="Calibri" pitchFamily="34" charset="0"/>
                        </a:rPr>
                        <a:t>183</a:t>
                      </a:r>
                      <a:endParaRPr lang="en-NZ" sz="1600" dirty="0">
                        <a:latin typeface="Calibri" pitchFamily="34" charset="0"/>
                        <a:ea typeface="Calibri"/>
                        <a:cs typeface="Calibri" pitchFamily="34" charset="0"/>
                      </a:endParaRPr>
                    </a:p>
                  </a:txBody>
                  <a:tcPr marL="68580" marR="68580" marT="0" marB="0" anchor="b"/>
                </a:tc>
              </a:tr>
            </a:tbl>
          </a:graphicData>
        </a:graphic>
      </p:graphicFrame>
      <p:sp>
        <p:nvSpPr>
          <p:cNvPr id="4" name="Date Placeholder 3"/>
          <p:cNvSpPr>
            <a:spLocks noGrp="1"/>
          </p:cNvSpPr>
          <p:nvPr>
            <p:ph type="dt" sz="half" idx="10"/>
          </p:nvPr>
        </p:nvSpPr>
        <p:spPr/>
        <p:txBody>
          <a:bodyPr/>
          <a:lstStyle/>
          <a:p>
            <a:pPr>
              <a:defRPr/>
            </a:pPr>
            <a:r>
              <a:rPr lang="en-US" smtClean="0"/>
              <a:t>www.benkeet.com </a:t>
            </a:r>
            <a:endParaRPr lang="en-US" dirty="0"/>
          </a:p>
        </p:txBody>
      </p:sp>
      <p:sp>
        <p:nvSpPr>
          <p:cNvPr id="5" name="Slide Number Placeholder 4"/>
          <p:cNvSpPr>
            <a:spLocks noGrp="1"/>
          </p:cNvSpPr>
          <p:nvPr>
            <p:ph type="sldNum" sz="quarter" idx="12"/>
          </p:nvPr>
        </p:nvSpPr>
        <p:spPr/>
        <p:txBody>
          <a:bodyPr/>
          <a:lstStyle/>
          <a:p>
            <a:pPr>
              <a:defRPr/>
            </a:pPr>
            <a:r>
              <a:rPr lang="en-US" smtClean="0"/>
              <a:t>©2011 Ben Keet  </a:t>
            </a:r>
            <a:fld id="{8A15F6D3-D421-47CF-811A-68A879594C98}" type="slidenum">
              <a:rPr lang="nl-NL" smtClean="0"/>
              <a:pPr>
                <a:defRPr/>
              </a:pPr>
              <a:t>15</a:t>
            </a:fld>
            <a:r>
              <a:rPr lang="nl-NL" smtClean="0"/>
              <a:t> </a:t>
            </a:r>
          </a:p>
          <a:p>
            <a:pPr>
              <a:defRPr/>
            </a:pPr>
            <a:endParaRPr lang="en-US" dirty="0"/>
          </a:p>
        </p:txBody>
      </p:sp>
      <p:pic>
        <p:nvPicPr>
          <p:cNvPr id="6" name="Picture 5"/>
          <p:cNvPicPr/>
          <p:nvPr/>
        </p:nvPicPr>
        <p:blipFill>
          <a:blip r:embed="rId3" cstate="print"/>
          <a:srcRect l="26300" t="2083" r="22031" b="6250"/>
          <a:stretch>
            <a:fillRect/>
          </a:stretch>
        </p:blipFill>
        <p:spPr bwMode="auto">
          <a:xfrm>
            <a:off x="899592" y="188640"/>
            <a:ext cx="2664296" cy="2160240"/>
          </a:xfrm>
          <a:prstGeom prst="rect">
            <a:avLst/>
          </a:prstGeom>
          <a:noFill/>
          <a:ln w="9525">
            <a:noFill/>
            <a:miter lim="800000"/>
            <a:headEnd/>
            <a:tailEnd/>
          </a:ln>
        </p:spPr>
      </p:pic>
      <p:sp>
        <p:nvSpPr>
          <p:cNvPr id="7" name="TextBox 6"/>
          <p:cNvSpPr txBox="1"/>
          <p:nvPr/>
        </p:nvSpPr>
        <p:spPr>
          <a:xfrm>
            <a:off x="1115616" y="5949280"/>
            <a:ext cx="7560840" cy="369332"/>
          </a:xfrm>
          <a:prstGeom prst="rect">
            <a:avLst/>
          </a:prstGeom>
          <a:noFill/>
        </p:spPr>
        <p:txBody>
          <a:bodyPr wrap="square" rtlCol="0">
            <a:spAutoFit/>
          </a:bodyPr>
          <a:lstStyle/>
          <a:p>
            <a:r>
              <a:rPr lang="en-NZ" sz="1800" dirty="0" smtClean="0">
                <a:solidFill>
                  <a:srgbClr val="FF0000"/>
                </a:solidFill>
                <a:latin typeface="Calibri" pitchFamily="34" charset="0"/>
                <a:cs typeface="Calibri" pitchFamily="34" charset="0"/>
              </a:rPr>
              <a:t>Note USEPA   Action level = 300 mg/kg  and Alarm level 1000 mg/kg</a:t>
            </a:r>
            <a:endParaRPr lang="en-NZ" sz="1800" dirty="0">
              <a:solidFill>
                <a:srgbClr val="FF0000"/>
              </a:solidFill>
              <a:latin typeface="Calibri" pitchFamily="34" charset="0"/>
              <a:cs typeface="Calibri"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357188" y="609600"/>
            <a:ext cx="7572375" cy="1143000"/>
          </a:xfrm>
        </p:spPr>
        <p:txBody>
          <a:bodyPr/>
          <a:lstStyle/>
          <a:p>
            <a:pPr algn="l" eaLnBrk="1" hangingPunct="1"/>
            <a:r>
              <a:rPr lang="en-AU" dirty="0" smtClean="0"/>
              <a:t>Conclusion:		Lead analysis of dust fractions is </a:t>
            </a:r>
            <a:br>
              <a:rPr lang="en-AU" dirty="0" smtClean="0"/>
            </a:br>
            <a:r>
              <a:rPr lang="en-AU" dirty="0" smtClean="0"/>
              <a:t>			</a:t>
            </a:r>
            <a:r>
              <a:rPr lang="en-AU" dirty="0" smtClean="0">
                <a:solidFill>
                  <a:srgbClr val="FF0000"/>
                </a:solidFill>
              </a:rPr>
              <a:t>Potentially Better </a:t>
            </a:r>
            <a:br>
              <a:rPr lang="en-AU" dirty="0" smtClean="0">
                <a:solidFill>
                  <a:srgbClr val="FF0000"/>
                </a:solidFill>
              </a:rPr>
            </a:br>
            <a:r>
              <a:rPr lang="en-AU" dirty="0" smtClean="0">
                <a:solidFill>
                  <a:srgbClr val="FF0000"/>
                </a:solidFill>
              </a:rPr>
              <a:t>			Significantly Cheaper</a:t>
            </a:r>
            <a:endParaRPr lang="en-NZ" dirty="0" smtClean="0">
              <a:solidFill>
                <a:srgbClr val="FF0000"/>
              </a:solidFill>
            </a:endParaRPr>
          </a:p>
        </p:txBody>
      </p:sp>
      <p:sp>
        <p:nvSpPr>
          <p:cNvPr id="31747" name="Content Placeholder 2"/>
          <p:cNvSpPr>
            <a:spLocks noGrp="1"/>
          </p:cNvSpPr>
          <p:nvPr>
            <p:ph idx="1"/>
          </p:nvPr>
        </p:nvSpPr>
        <p:spPr>
          <a:xfrm>
            <a:off x="899592" y="2060848"/>
            <a:ext cx="7801497" cy="2376264"/>
          </a:xfrm>
        </p:spPr>
        <p:txBody>
          <a:bodyPr/>
          <a:lstStyle/>
          <a:p>
            <a:pPr eaLnBrk="1" hangingPunct="1">
              <a:buNone/>
            </a:pPr>
            <a:r>
              <a:rPr lang="en-AU" dirty="0" smtClean="0"/>
              <a:t>Using dust from vacuum cleaner bag provides:</a:t>
            </a:r>
          </a:p>
          <a:p>
            <a:pPr eaLnBrk="1" hangingPunct="1"/>
            <a:r>
              <a:rPr lang="en-AU" dirty="0" smtClean="0"/>
              <a:t>House average lead concentration in dust</a:t>
            </a:r>
          </a:p>
          <a:p>
            <a:pPr eaLnBrk="1" hangingPunct="1"/>
            <a:r>
              <a:rPr lang="en-AU" dirty="0" smtClean="0"/>
              <a:t>Rapid assessment of potential lead exposure</a:t>
            </a:r>
          </a:p>
          <a:p>
            <a:pPr eaLnBrk="1" hangingPunct="1"/>
            <a:r>
              <a:rPr lang="en-AU" dirty="0" smtClean="0"/>
              <a:t>Significant savings compared to wipe tests</a:t>
            </a:r>
          </a:p>
          <a:p>
            <a:pPr eaLnBrk="1" hangingPunct="1"/>
            <a:r>
              <a:rPr lang="en-AU" dirty="0" smtClean="0"/>
              <a:t>Can be carried out off-site</a:t>
            </a:r>
          </a:p>
          <a:p>
            <a:pPr eaLnBrk="1" hangingPunct="1"/>
            <a:r>
              <a:rPr lang="en-AU" dirty="0" smtClean="0"/>
              <a:t>On site advantage is option to analyse painted surfaces and soil</a:t>
            </a:r>
          </a:p>
          <a:p>
            <a:pPr eaLnBrk="1" hangingPunct="1">
              <a:buFontTx/>
              <a:buChar char="-"/>
            </a:pPr>
            <a:endParaRPr lang="en-AU" sz="2400" dirty="0" smtClean="0"/>
          </a:p>
        </p:txBody>
      </p:sp>
      <p:sp>
        <p:nvSpPr>
          <p:cNvPr id="31748" name="Date Placeholder 3"/>
          <p:cNvSpPr>
            <a:spLocks noGrp="1"/>
          </p:cNvSpPr>
          <p:nvPr>
            <p:ph type="dt" sz="quarter" idx="10"/>
          </p:nvPr>
        </p:nvSpPr>
        <p:spPr>
          <a:noFill/>
        </p:spPr>
        <p:txBody>
          <a:bodyPr/>
          <a:lstStyle/>
          <a:p>
            <a:r>
              <a:rPr lang="en-US" smtClean="0"/>
              <a:t>www.benkeet.com </a:t>
            </a:r>
          </a:p>
        </p:txBody>
      </p:sp>
      <p:sp>
        <p:nvSpPr>
          <p:cNvPr id="5" name="Slide Number Placeholder 4"/>
          <p:cNvSpPr>
            <a:spLocks noGrp="1"/>
          </p:cNvSpPr>
          <p:nvPr>
            <p:ph type="sldNum" sz="quarter" idx="12"/>
          </p:nvPr>
        </p:nvSpPr>
        <p:spPr/>
        <p:txBody>
          <a:bodyPr/>
          <a:lstStyle/>
          <a:p>
            <a:pPr>
              <a:defRPr/>
            </a:pPr>
            <a:r>
              <a:rPr lang="en-US"/>
              <a:t>©2008 Ben Keet  </a:t>
            </a:r>
            <a:fld id="{CE25AF94-9A7B-4C1E-B8F5-76882C7F5AAD}" type="slidenum">
              <a:rPr lang="nl-NL"/>
              <a:pPr>
                <a:defRPr/>
              </a:pPr>
              <a:t>16</a:t>
            </a:fld>
            <a:r>
              <a:rPr lang="nl-NL"/>
              <a:t> </a:t>
            </a:r>
          </a:p>
          <a:p>
            <a:pPr>
              <a:defRPr/>
            </a:pPr>
            <a:endParaRPr lang="en-US"/>
          </a:p>
        </p:txBody>
      </p:sp>
      <p:pic>
        <p:nvPicPr>
          <p:cNvPr id="31750" name="Picture 3" descr="C:\Documents and Settings\HP_Owner\My Documents\My Pictures\triadlogo_lg.gif"/>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7308304" y="2204864"/>
            <a:ext cx="1625600" cy="1662112"/>
          </a:xfrm>
          <a:prstGeom prst="rect">
            <a:avLst/>
          </a:prstGeom>
          <a:noFill/>
          <a:ln w="9525">
            <a:noFill/>
            <a:miter lim="800000"/>
            <a:headEnd/>
            <a:tailEnd/>
          </a:ln>
        </p:spPr>
      </p:pic>
      <p:pic>
        <p:nvPicPr>
          <p:cNvPr id="31751" name="Picture 5" descr="http://newsimg.bbc.co.uk/media/images/43018000/jpg/_43018709_nz_afp_203b.jpg"/>
          <p:cNvPicPr>
            <a:picLocks noChangeAspect="1" noChangeArrowheads="1"/>
          </p:cNvPicPr>
          <p:nvPr/>
        </p:nvPicPr>
        <p:blipFill>
          <a:blip r:embed="rId4" cstate="print"/>
          <a:srcRect/>
          <a:stretch>
            <a:fillRect/>
          </a:stretch>
        </p:blipFill>
        <p:spPr bwMode="auto">
          <a:xfrm>
            <a:off x="0" y="4450713"/>
            <a:ext cx="2051720" cy="1627180"/>
          </a:xfrm>
          <a:prstGeom prst="rect">
            <a:avLst/>
          </a:prstGeom>
          <a:noFill/>
          <a:ln w="9525">
            <a:noFill/>
            <a:miter lim="800000"/>
            <a:headEnd/>
            <a:tailEnd/>
          </a:ln>
        </p:spPr>
      </p:pic>
      <p:sp>
        <p:nvSpPr>
          <p:cNvPr id="8" name="TextBox 7"/>
          <p:cNvSpPr txBox="1"/>
          <p:nvPr/>
        </p:nvSpPr>
        <p:spPr>
          <a:xfrm>
            <a:off x="2483768" y="4509120"/>
            <a:ext cx="5760640" cy="1323439"/>
          </a:xfrm>
          <a:prstGeom prst="rect">
            <a:avLst/>
          </a:prstGeom>
          <a:noFill/>
        </p:spPr>
        <p:txBody>
          <a:bodyPr wrap="square" rtlCol="0">
            <a:spAutoFit/>
          </a:bodyPr>
          <a:lstStyle/>
          <a:p>
            <a:r>
              <a:rPr lang="en-NZ" sz="2000" dirty="0" smtClean="0">
                <a:latin typeface="Calibri" pitchFamily="34" charset="0"/>
                <a:cs typeface="Calibri" pitchFamily="34" charset="0"/>
              </a:rPr>
              <a:t>Recommended remediation:</a:t>
            </a:r>
          </a:p>
          <a:p>
            <a:pPr>
              <a:buFont typeface="Arial" pitchFamily="34" charset="0"/>
              <a:buChar char="•"/>
            </a:pPr>
            <a:r>
              <a:rPr lang="en-NZ" sz="2000" dirty="0" smtClean="0">
                <a:latin typeface="Calibri" pitchFamily="34" charset="0"/>
                <a:cs typeface="Calibri" pitchFamily="34" charset="0"/>
              </a:rPr>
              <a:t>  Clean surfaces with ammonia / sugar soap solution</a:t>
            </a:r>
          </a:p>
          <a:p>
            <a:pPr>
              <a:buFont typeface="Arial" pitchFamily="34" charset="0"/>
              <a:buChar char="•"/>
            </a:pPr>
            <a:r>
              <a:rPr lang="en-NZ" sz="2000" dirty="0" smtClean="0">
                <a:latin typeface="Calibri" pitchFamily="34" charset="0"/>
                <a:cs typeface="Calibri" pitchFamily="34" charset="0"/>
              </a:rPr>
              <a:t>  Re-paint with acrylic based paint</a:t>
            </a:r>
          </a:p>
          <a:p>
            <a:endParaRPr lang="en-NZ" sz="20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Recommendations</a:t>
            </a:r>
            <a:br>
              <a:rPr lang="en-NZ" dirty="0" smtClean="0"/>
            </a:br>
            <a:endParaRPr lang="en-NZ" dirty="0"/>
          </a:p>
        </p:txBody>
      </p:sp>
      <p:sp>
        <p:nvSpPr>
          <p:cNvPr id="4" name="Date Placeholder 3"/>
          <p:cNvSpPr>
            <a:spLocks noGrp="1"/>
          </p:cNvSpPr>
          <p:nvPr>
            <p:ph type="dt" sz="half" idx="10"/>
          </p:nvPr>
        </p:nvSpPr>
        <p:spPr/>
        <p:txBody>
          <a:bodyPr/>
          <a:lstStyle/>
          <a:p>
            <a:pPr>
              <a:defRPr/>
            </a:pPr>
            <a:r>
              <a:rPr lang="en-US" smtClean="0"/>
              <a:t>www.benkeet.com </a:t>
            </a:r>
            <a:endParaRPr lang="en-US" dirty="0"/>
          </a:p>
        </p:txBody>
      </p:sp>
      <p:sp>
        <p:nvSpPr>
          <p:cNvPr id="5" name="Slide Number Placeholder 4"/>
          <p:cNvSpPr>
            <a:spLocks noGrp="1"/>
          </p:cNvSpPr>
          <p:nvPr>
            <p:ph type="sldNum" sz="quarter" idx="12"/>
          </p:nvPr>
        </p:nvSpPr>
        <p:spPr/>
        <p:txBody>
          <a:bodyPr/>
          <a:lstStyle/>
          <a:p>
            <a:pPr>
              <a:defRPr/>
            </a:pPr>
            <a:r>
              <a:rPr lang="en-US" smtClean="0"/>
              <a:t>©2011 Ben Keet  </a:t>
            </a:r>
            <a:fld id="{8A15F6D3-D421-47CF-811A-68A879594C98}" type="slidenum">
              <a:rPr lang="nl-NL" smtClean="0"/>
              <a:pPr>
                <a:defRPr/>
              </a:pPr>
              <a:t>17</a:t>
            </a:fld>
            <a:r>
              <a:rPr lang="nl-NL" smtClean="0"/>
              <a:t> </a:t>
            </a:r>
          </a:p>
          <a:p>
            <a:pPr>
              <a:defRPr/>
            </a:pPr>
            <a:endParaRPr lang="en-US" dirty="0"/>
          </a:p>
        </p:txBody>
      </p:sp>
      <p:sp>
        <p:nvSpPr>
          <p:cNvPr id="6" name="TextBox 5"/>
          <p:cNvSpPr txBox="1"/>
          <p:nvPr/>
        </p:nvSpPr>
        <p:spPr>
          <a:xfrm>
            <a:off x="827584" y="1556792"/>
            <a:ext cx="7488832" cy="4093428"/>
          </a:xfrm>
          <a:prstGeom prst="rect">
            <a:avLst/>
          </a:prstGeom>
          <a:noFill/>
        </p:spPr>
        <p:txBody>
          <a:bodyPr wrap="square" rtlCol="0">
            <a:spAutoFit/>
          </a:bodyPr>
          <a:lstStyle/>
          <a:p>
            <a:pPr marL="432000" indent="-360000">
              <a:lnSpc>
                <a:spcPct val="150000"/>
              </a:lnSpc>
              <a:buClr>
                <a:srgbClr val="FF0000"/>
              </a:buClr>
              <a:buFont typeface="Wingdings" pitchFamily="2" charset="2"/>
              <a:buChar char="§"/>
            </a:pPr>
            <a:r>
              <a:rPr lang="en-NZ" sz="2000" dirty="0" smtClean="0">
                <a:latin typeface="Calibri" pitchFamily="34" charset="0"/>
                <a:cs typeface="Calibri" pitchFamily="34" charset="0"/>
              </a:rPr>
              <a:t>Study relationship lead in dust fractions with lead in blood</a:t>
            </a:r>
          </a:p>
          <a:p>
            <a:pPr marL="432000" indent="-360000">
              <a:lnSpc>
                <a:spcPct val="150000"/>
              </a:lnSpc>
              <a:buClr>
                <a:srgbClr val="FF0000"/>
              </a:buClr>
              <a:buFont typeface="Wingdings" pitchFamily="2" charset="2"/>
              <a:buChar char="§"/>
            </a:pPr>
            <a:r>
              <a:rPr lang="en-NZ" sz="2000" dirty="0" smtClean="0">
                <a:latin typeface="Calibri" pitchFamily="34" charset="0"/>
                <a:cs typeface="Calibri" pitchFamily="34" charset="0"/>
              </a:rPr>
              <a:t>Lead dust surveys should be carried out in all pre 1980 houses with small children</a:t>
            </a:r>
          </a:p>
          <a:p>
            <a:pPr marL="432000" indent="-360000">
              <a:lnSpc>
                <a:spcPct val="150000"/>
              </a:lnSpc>
              <a:buClr>
                <a:srgbClr val="FF0000"/>
              </a:buClr>
              <a:buFont typeface="Wingdings" pitchFamily="2" charset="2"/>
              <a:buChar char="§"/>
            </a:pPr>
            <a:r>
              <a:rPr lang="en-NZ" sz="2000" dirty="0" smtClean="0">
                <a:latin typeface="Calibri" pitchFamily="34" charset="0"/>
                <a:cs typeface="Calibri" pitchFamily="34" charset="0"/>
              </a:rPr>
              <a:t>Lead dust surveys should be recommended by </a:t>
            </a:r>
            <a:r>
              <a:rPr lang="en-NZ" sz="2000" dirty="0" err="1" smtClean="0">
                <a:latin typeface="Calibri" pitchFamily="34" charset="0"/>
                <a:cs typeface="Calibri" pitchFamily="34" charset="0"/>
              </a:rPr>
              <a:t>Plunket</a:t>
            </a:r>
            <a:endParaRPr lang="en-NZ" sz="2000" dirty="0" smtClean="0">
              <a:latin typeface="Calibri" pitchFamily="34" charset="0"/>
              <a:cs typeface="Calibri" pitchFamily="34" charset="0"/>
            </a:endParaRPr>
          </a:p>
          <a:p>
            <a:pPr marL="432000" indent="-360000">
              <a:lnSpc>
                <a:spcPct val="150000"/>
              </a:lnSpc>
              <a:buClr>
                <a:srgbClr val="FF0000"/>
              </a:buClr>
              <a:buFont typeface="Wingdings" pitchFamily="2" charset="2"/>
              <a:buChar char="§"/>
            </a:pPr>
            <a:r>
              <a:rPr lang="en-NZ" sz="2000" dirty="0" smtClean="0">
                <a:latin typeface="Calibri" pitchFamily="34" charset="0"/>
                <a:cs typeface="Calibri" pitchFamily="34" charset="0"/>
              </a:rPr>
              <a:t>Testing for lead in blood of pregnant woman and babies should become standard in NZ (as in is in the US and many EU countries)</a:t>
            </a:r>
          </a:p>
          <a:p>
            <a:pPr marL="432000" indent="-360000">
              <a:lnSpc>
                <a:spcPct val="150000"/>
              </a:lnSpc>
              <a:buClr>
                <a:srgbClr val="FF0000"/>
              </a:buClr>
              <a:buFont typeface="Wingdings" pitchFamily="2" charset="2"/>
              <a:buChar char="§"/>
            </a:pPr>
            <a:r>
              <a:rPr lang="en-NZ" sz="2000" dirty="0" smtClean="0">
                <a:latin typeface="Calibri" pitchFamily="34" charset="0"/>
                <a:cs typeface="Calibri" pitchFamily="34" charset="0"/>
              </a:rPr>
              <a:t>DHB’s and councils should subsidise remedial work (re-painting) of older houses, especially for households with young kids. </a:t>
            </a:r>
          </a:p>
          <a:p>
            <a:endParaRPr lang="en-NZ" sz="2000" dirty="0">
              <a:latin typeface="Calibri" pitchFamily="34" charset="0"/>
              <a:cs typeface="Calibri"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2852936"/>
            <a:ext cx="7198568" cy="3384376"/>
          </a:xfrm>
        </p:spPr>
        <p:txBody>
          <a:bodyPr/>
          <a:lstStyle/>
          <a:p>
            <a:pPr algn="ctr">
              <a:buNone/>
            </a:pPr>
            <a:r>
              <a:rPr lang="en-NZ" sz="2800" dirty="0" smtClean="0"/>
              <a:t>Housing Authority of Baltimore City </a:t>
            </a:r>
          </a:p>
          <a:p>
            <a:pPr algn="ctr">
              <a:buNone/>
            </a:pPr>
            <a:r>
              <a:rPr lang="en-NZ" sz="2800" dirty="0" smtClean="0"/>
              <a:t>is to pay nearly $12 million in court-ordered judgments that it owes </a:t>
            </a:r>
          </a:p>
          <a:p>
            <a:pPr algn="ctr">
              <a:buNone/>
            </a:pPr>
            <a:r>
              <a:rPr lang="en-NZ" sz="2800" dirty="0" smtClean="0"/>
              <a:t>former public housing tenants who suffered lead-paint poisoning years ago as children.</a:t>
            </a:r>
          </a:p>
          <a:p>
            <a:pPr>
              <a:buNone/>
            </a:pPr>
            <a:endParaRPr lang="en-NZ" dirty="0" smtClean="0"/>
          </a:p>
          <a:p>
            <a:pPr>
              <a:buNone/>
            </a:pPr>
            <a:r>
              <a:rPr lang="en-NZ" sz="1800" dirty="0" smtClean="0"/>
              <a:t>By Scott Calvert, The Baltimore Sun</a:t>
            </a:r>
            <a:r>
              <a:rPr lang="en-NZ" sz="1800" i="1" dirty="0" smtClean="0"/>
              <a:t>8:59 a.m. EDT, August 18, 2011</a:t>
            </a:r>
          </a:p>
          <a:p>
            <a:pPr>
              <a:buNone/>
            </a:pPr>
            <a:r>
              <a:rPr lang="en-NZ" sz="900" dirty="0" smtClean="0">
                <a:solidFill>
                  <a:srgbClr val="000099"/>
                </a:solidFill>
                <a:hlinkClick r:id="rId3"/>
              </a:rPr>
              <a:t>http://www.baltimoresun.com/health/bs-md-brochin-lead-paint-20110817,0,7720622.story?goback=%2Egde_164261_member_68234249</a:t>
            </a:r>
            <a:endParaRPr lang="en-NZ" sz="900" i="1" dirty="0" smtClean="0">
              <a:solidFill>
                <a:srgbClr val="000099"/>
              </a:solidFill>
            </a:endParaRPr>
          </a:p>
          <a:p>
            <a:pPr>
              <a:buNone/>
            </a:pPr>
            <a:endParaRPr lang="en-NZ" dirty="0"/>
          </a:p>
        </p:txBody>
      </p:sp>
      <p:sp>
        <p:nvSpPr>
          <p:cNvPr id="4" name="Date Placeholder 3"/>
          <p:cNvSpPr>
            <a:spLocks noGrp="1"/>
          </p:cNvSpPr>
          <p:nvPr>
            <p:ph type="dt" sz="half" idx="10"/>
          </p:nvPr>
        </p:nvSpPr>
        <p:spPr/>
        <p:txBody>
          <a:bodyPr/>
          <a:lstStyle/>
          <a:p>
            <a:pPr>
              <a:defRPr/>
            </a:pPr>
            <a:r>
              <a:rPr lang="en-US" dirty="0" smtClean="0"/>
              <a:t>www.benkeet.com </a:t>
            </a:r>
            <a:endParaRPr lang="en-US" dirty="0"/>
          </a:p>
        </p:txBody>
      </p:sp>
      <p:sp>
        <p:nvSpPr>
          <p:cNvPr id="5" name="Slide Number Placeholder 4"/>
          <p:cNvSpPr>
            <a:spLocks noGrp="1"/>
          </p:cNvSpPr>
          <p:nvPr>
            <p:ph type="sldNum" sz="quarter" idx="12"/>
          </p:nvPr>
        </p:nvSpPr>
        <p:spPr/>
        <p:txBody>
          <a:bodyPr/>
          <a:lstStyle/>
          <a:p>
            <a:pPr>
              <a:defRPr/>
            </a:pPr>
            <a:r>
              <a:rPr lang="en-US" smtClean="0"/>
              <a:t>©2011 Ben Keet  </a:t>
            </a:r>
            <a:fld id="{8A15F6D3-D421-47CF-811A-68A879594C98}" type="slidenum">
              <a:rPr lang="nl-NL" smtClean="0"/>
              <a:pPr>
                <a:defRPr/>
              </a:pPr>
              <a:t>18</a:t>
            </a:fld>
            <a:r>
              <a:rPr lang="nl-NL" smtClean="0"/>
              <a:t> </a:t>
            </a:r>
          </a:p>
          <a:p>
            <a:pPr>
              <a:defRPr/>
            </a:pPr>
            <a:endParaRPr lang="en-US" dirty="0"/>
          </a:p>
        </p:txBody>
      </p:sp>
      <p:pic>
        <p:nvPicPr>
          <p:cNvPr id="6" name="Picture 17"/>
          <p:cNvPicPr>
            <a:picLocks noChangeAspect="1" noChangeArrowheads="1"/>
          </p:cNvPicPr>
          <p:nvPr/>
        </p:nvPicPr>
        <p:blipFill>
          <a:blip r:embed="rId4" cstate="print"/>
          <a:srcRect l="34734" t="16679" r="29349" b="73087"/>
          <a:stretch>
            <a:fillRect/>
          </a:stretch>
        </p:blipFill>
        <p:spPr bwMode="auto">
          <a:xfrm>
            <a:off x="971600" y="1772816"/>
            <a:ext cx="6000750" cy="1066800"/>
          </a:xfrm>
          <a:prstGeom prst="rect">
            <a:avLst/>
          </a:prstGeom>
          <a:noFill/>
          <a:ln w="9525">
            <a:noFill/>
            <a:miter lim="800000"/>
            <a:headEnd/>
            <a:tailEnd/>
          </a:ln>
        </p:spPr>
      </p:pic>
      <p:sp>
        <p:nvSpPr>
          <p:cNvPr id="8" name="TextBox 7"/>
          <p:cNvSpPr txBox="1"/>
          <p:nvPr/>
        </p:nvSpPr>
        <p:spPr>
          <a:xfrm>
            <a:off x="467544" y="620689"/>
            <a:ext cx="6480720" cy="1200329"/>
          </a:xfrm>
          <a:prstGeom prst="rect">
            <a:avLst/>
          </a:prstGeom>
          <a:noFill/>
        </p:spPr>
        <p:txBody>
          <a:bodyPr wrap="square" rtlCol="0">
            <a:spAutoFit/>
          </a:bodyPr>
          <a:lstStyle/>
          <a:p>
            <a:r>
              <a:rPr lang="en-NZ" b="1" dirty="0" smtClean="0">
                <a:solidFill>
                  <a:srgbClr val="FF0000"/>
                </a:solidFill>
                <a:latin typeface="Calibri" pitchFamily="34" charset="0"/>
                <a:cs typeface="Calibri" pitchFamily="34" charset="0"/>
              </a:rPr>
              <a:t>                     Thank you for your attention</a:t>
            </a:r>
          </a:p>
          <a:p>
            <a:endParaRPr lang="en-NZ" dirty="0" smtClean="0"/>
          </a:p>
          <a:p>
            <a:r>
              <a:rPr lang="en-NZ" dirty="0" smtClean="0"/>
              <a:t>Reminder:</a:t>
            </a:r>
            <a:endParaRPr lang="en-NZ" dirty="0"/>
          </a:p>
        </p:txBody>
      </p:sp>
    </p:spTree>
  </p:cSld>
  <p:clrMapOvr>
    <a:masterClrMapping/>
  </p:clrMapOvr>
</p:sld>
</file>

<file path=ppt/theme/theme1.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Macintosh HD:Microsoft Office 2001:Templates:Presentations:Designs:Blank</Template>
  <TotalTime>12849</TotalTime>
  <Words>824</Words>
  <Application>Microsoft Office PowerPoint</Application>
  <PresentationFormat>On-screen Show (4:3)</PresentationFormat>
  <Paragraphs>209</Paragraphs>
  <Slides>18</Slides>
  <Notes>18</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Blank</vt:lpstr>
      <vt:lpstr>A new method to identify sources of lead and other heavy metal contaminants in house and work place dust in New Zealand and mitigating measures to reduce their health effects   Drs. Ben Keet, FRSC, MRSNZ Geo &amp; Hydro – K8 Ltd  e-mail: ben@benkeet.com </vt:lpstr>
      <vt:lpstr>Slide 2</vt:lpstr>
      <vt:lpstr>Slide 3</vt:lpstr>
      <vt:lpstr>Lead-based paint history</vt:lpstr>
      <vt:lpstr>1980  -  1.000.000 households in NZ  1984 BRANZ estimates:      251.000 properties with lead based paint</vt:lpstr>
      <vt:lpstr>Difference US - NZ</vt:lpstr>
      <vt:lpstr>Guidelines &amp; How to quantify ?</vt:lpstr>
      <vt:lpstr>Improve dust – blood concentration relationship</vt:lpstr>
      <vt:lpstr>Our hypotheses:   1   better correlation lead in blood with lead in fine dust 2  Lead concentration in particle seize indicates source  ? Could be other factors; lead speciation, bio-availability  </vt:lpstr>
      <vt:lpstr>Health Effects</vt:lpstr>
      <vt:lpstr>Hawke’s Bay study</vt:lpstr>
      <vt:lpstr>Sampling and Analytical Procedure</vt:lpstr>
      <vt:lpstr>Next analyse painted surfaces</vt:lpstr>
      <vt:lpstr>Some results</vt:lpstr>
      <vt:lpstr>Special case: Home Renovator</vt:lpstr>
      <vt:lpstr>Conclusion:  Lead analysis of dust fractions is     Potentially Better     Significantly Cheaper</vt:lpstr>
      <vt:lpstr>Recommendations </vt:lpstr>
      <vt:lpstr>Slide 18</vt:lpstr>
    </vt:vector>
  </TitlesOfParts>
  <Company>VEC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Ben Keet</dc:creator>
  <cp:lastModifiedBy>Ben</cp:lastModifiedBy>
  <cp:revision>307</cp:revision>
  <cp:lastPrinted>2002-12-19T11:02:43Z</cp:lastPrinted>
  <dcterms:created xsi:type="dcterms:W3CDTF">2002-10-03T15:40:59Z</dcterms:created>
  <dcterms:modified xsi:type="dcterms:W3CDTF">2011-10-06T18:35:17Z</dcterms:modified>
</cp:coreProperties>
</file>